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9" r:id="rId3"/>
    <p:sldId id="258" r:id="rId4"/>
    <p:sldId id="260" r:id="rId5"/>
    <p:sldId id="262" r:id="rId6"/>
    <p:sldId id="32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306" r:id="rId30"/>
    <p:sldId id="307" r:id="rId31"/>
    <p:sldId id="308" r:id="rId32"/>
    <p:sldId id="309" r:id="rId33"/>
    <p:sldId id="285" r:id="rId34"/>
    <p:sldId id="286" r:id="rId35"/>
    <p:sldId id="287" r:id="rId36"/>
    <p:sldId id="288" r:id="rId37"/>
    <p:sldId id="289" r:id="rId38"/>
    <p:sldId id="290" r:id="rId39"/>
    <p:sldId id="291" r:id="rId40"/>
    <p:sldId id="334" r:id="rId41"/>
    <p:sldId id="292" r:id="rId42"/>
    <p:sldId id="293" r:id="rId43"/>
    <p:sldId id="294" r:id="rId44"/>
    <p:sldId id="295" r:id="rId45"/>
    <p:sldId id="323" r:id="rId46"/>
    <p:sldId id="324" r:id="rId47"/>
    <p:sldId id="325" r:id="rId48"/>
    <p:sldId id="326" r:id="rId49"/>
    <p:sldId id="327" r:id="rId50"/>
    <p:sldId id="328" r:id="rId51"/>
    <p:sldId id="329" r:id="rId52"/>
    <p:sldId id="333" r:id="rId53"/>
    <p:sldId id="332" r:id="rId54"/>
    <p:sldId id="331" r:id="rId55"/>
    <p:sldId id="330" r:id="rId56"/>
    <p:sldId id="310" r:id="rId57"/>
    <p:sldId id="313" r:id="rId58"/>
    <p:sldId id="314" r:id="rId59"/>
    <p:sldId id="315" r:id="rId60"/>
    <p:sldId id="316" r:id="rId61"/>
    <p:sldId id="317" r:id="rId62"/>
    <p:sldId id="318" r:id="rId63"/>
    <p:sldId id="319" r:id="rId64"/>
    <p:sldId id="320" r:id="rId65"/>
    <p:sldId id="321" r:id="rId66"/>
    <p:sldId id="335" r:id="rId67"/>
    <p:sldId id="336" r:id="rId68"/>
    <p:sldId id="337" r:id="rId69"/>
    <p:sldId id="338" r:id="rId70"/>
    <p:sldId id="339" r:id="rId71"/>
    <p:sldId id="340" r:id="rId72"/>
    <p:sldId id="296" r:id="rId73"/>
    <p:sldId id="297" r:id="rId74"/>
    <p:sldId id="298" r:id="rId75"/>
    <p:sldId id="299" r:id="rId76"/>
    <p:sldId id="300" r:id="rId77"/>
    <p:sldId id="301" r:id="rId78"/>
    <p:sldId id="302" r:id="rId79"/>
    <p:sldId id="303" r:id="rId80"/>
    <p:sldId id="304" r:id="rId81"/>
    <p:sldId id="305" r:id="rId8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660"/>
  </p:normalViewPr>
  <p:slideViewPr>
    <p:cSldViewPr snapToGrid="0">
      <p:cViewPr varScale="1">
        <p:scale>
          <a:sx n="62" d="100"/>
          <a:sy n="62" d="100"/>
        </p:scale>
        <p:origin x="44" y="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428CA-86FD-4F2A-BD97-6F2C567DC0F4}" type="datetimeFigureOut">
              <a:rPr lang="en-US" smtClean="0"/>
              <a:t>10/5/2019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533614-760B-4311-B09F-37281F067025}" type="slidenum">
              <a:rPr lang="en-US" smtClean="0"/>
              <a:t>‹#›</a:t>
            </a:fld>
            <a:endParaRPr lang="en-US" dirty="0"/>
          </a:p>
        </p:txBody>
      </p:sp>
    </p:spTree>
    <p:extLst>
      <p:ext uri="{BB962C8B-B14F-4D97-AF65-F5344CB8AC3E}">
        <p14:creationId xmlns:p14="http://schemas.microsoft.com/office/powerpoint/2010/main" val="3812939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13</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14</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15</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16</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18</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19</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21</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22</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23</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24</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26</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27</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28</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29</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30</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31</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32</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33</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34</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35</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36</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37</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38</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39</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40</a:t>
            </a:fld>
            <a:endParaRPr lang="en-US"/>
          </a:p>
        </p:txBody>
      </p:sp>
    </p:spTree>
    <p:extLst>
      <p:ext uri="{BB962C8B-B14F-4D97-AF65-F5344CB8AC3E}">
        <p14:creationId xmlns:p14="http://schemas.microsoft.com/office/powerpoint/2010/main" val="3299293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42</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43</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44</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45</a:t>
            </a:fld>
            <a:endParaRPr lang="en-US"/>
          </a:p>
        </p:txBody>
      </p:sp>
    </p:spTree>
    <p:extLst>
      <p:ext uri="{BB962C8B-B14F-4D97-AF65-F5344CB8AC3E}">
        <p14:creationId xmlns:p14="http://schemas.microsoft.com/office/powerpoint/2010/main" val="3840245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46</a:t>
            </a:fld>
            <a:endParaRPr lang="en-US"/>
          </a:p>
        </p:txBody>
      </p:sp>
    </p:spTree>
    <p:extLst>
      <p:ext uri="{BB962C8B-B14F-4D97-AF65-F5344CB8AC3E}">
        <p14:creationId xmlns:p14="http://schemas.microsoft.com/office/powerpoint/2010/main" val="930165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a:t>
            </a:fld>
            <a:endParaRPr lang="en-US"/>
          </a:p>
        </p:txBody>
      </p:sp>
    </p:spTree>
    <p:extLst>
      <p:ext uri="{BB962C8B-B14F-4D97-AF65-F5344CB8AC3E}">
        <p14:creationId xmlns:p14="http://schemas.microsoft.com/office/powerpoint/2010/main" val="187289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47</a:t>
            </a:fld>
            <a:endParaRPr lang="en-US"/>
          </a:p>
        </p:txBody>
      </p:sp>
    </p:spTree>
    <p:extLst>
      <p:ext uri="{BB962C8B-B14F-4D97-AF65-F5344CB8AC3E}">
        <p14:creationId xmlns:p14="http://schemas.microsoft.com/office/powerpoint/2010/main" val="35341706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48</a:t>
            </a:fld>
            <a:endParaRPr lang="en-US"/>
          </a:p>
        </p:txBody>
      </p:sp>
    </p:spTree>
    <p:extLst>
      <p:ext uri="{BB962C8B-B14F-4D97-AF65-F5344CB8AC3E}">
        <p14:creationId xmlns:p14="http://schemas.microsoft.com/office/powerpoint/2010/main" val="34440520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49</a:t>
            </a:fld>
            <a:endParaRPr lang="en-US"/>
          </a:p>
        </p:txBody>
      </p:sp>
    </p:spTree>
    <p:extLst>
      <p:ext uri="{BB962C8B-B14F-4D97-AF65-F5344CB8AC3E}">
        <p14:creationId xmlns:p14="http://schemas.microsoft.com/office/powerpoint/2010/main" val="5665325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50</a:t>
            </a:fld>
            <a:endParaRPr lang="en-US"/>
          </a:p>
        </p:txBody>
      </p:sp>
    </p:spTree>
    <p:extLst>
      <p:ext uri="{BB962C8B-B14F-4D97-AF65-F5344CB8AC3E}">
        <p14:creationId xmlns:p14="http://schemas.microsoft.com/office/powerpoint/2010/main" val="1589718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51</a:t>
            </a:fld>
            <a:endParaRPr lang="en-US"/>
          </a:p>
        </p:txBody>
      </p:sp>
    </p:spTree>
    <p:extLst>
      <p:ext uri="{BB962C8B-B14F-4D97-AF65-F5344CB8AC3E}">
        <p14:creationId xmlns:p14="http://schemas.microsoft.com/office/powerpoint/2010/main" val="14964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52</a:t>
            </a:fld>
            <a:endParaRPr lang="en-US"/>
          </a:p>
        </p:txBody>
      </p:sp>
    </p:spTree>
    <p:extLst>
      <p:ext uri="{BB962C8B-B14F-4D97-AF65-F5344CB8AC3E}">
        <p14:creationId xmlns:p14="http://schemas.microsoft.com/office/powerpoint/2010/main" val="16033979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53</a:t>
            </a:fld>
            <a:endParaRPr lang="en-US"/>
          </a:p>
        </p:txBody>
      </p:sp>
    </p:spTree>
    <p:extLst>
      <p:ext uri="{BB962C8B-B14F-4D97-AF65-F5344CB8AC3E}">
        <p14:creationId xmlns:p14="http://schemas.microsoft.com/office/powerpoint/2010/main" val="28015473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54</a:t>
            </a:fld>
            <a:endParaRPr lang="en-US"/>
          </a:p>
        </p:txBody>
      </p:sp>
    </p:spTree>
    <p:extLst>
      <p:ext uri="{BB962C8B-B14F-4D97-AF65-F5344CB8AC3E}">
        <p14:creationId xmlns:p14="http://schemas.microsoft.com/office/powerpoint/2010/main" val="12575703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55</a:t>
            </a:fld>
            <a:endParaRPr lang="en-US"/>
          </a:p>
        </p:txBody>
      </p:sp>
    </p:spTree>
    <p:extLst>
      <p:ext uri="{BB962C8B-B14F-4D97-AF65-F5344CB8AC3E}">
        <p14:creationId xmlns:p14="http://schemas.microsoft.com/office/powerpoint/2010/main" val="7223984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57</a:t>
            </a:fld>
            <a:endParaRPr lang="en-US"/>
          </a:p>
        </p:txBody>
      </p:sp>
    </p:spTree>
    <p:extLst>
      <p:ext uri="{BB962C8B-B14F-4D97-AF65-F5344CB8AC3E}">
        <p14:creationId xmlns:p14="http://schemas.microsoft.com/office/powerpoint/2010/main" val="1619697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7</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58</a:t>
            </a:fld>
            <a:endParaRPr lang="en-US"/>
          </a:p>
        </p:txBody>
      </p:sp>
    </p:spTree>
    <p:extLst>
      <p:ext uri="{BB962C8B-B14F-4D97-AF65-F5344CB8AC3E}">
        <p14:creationId xmlns:p14="http://schemas.microsoft.com/office/powerpoint/2010/main" val="3053635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59</a:t>
            </a:fld>
            <a:endParaRPr lang="en-US"/>
          </a:p>
        </p:txBody>
      </p:sp>
    </p:spTree>
    <p:extLst>
      <p:ext uri="{BB962C8B-B14F-4D97-AF65-F5344CB8AC3E}">
        <p14:creationId xmlns:p14="http://schemas.microsoft.com/office/powerpoint/2010/main" val="3382776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60</a:t>
            </a:fld>
            <a:endParaRPr lang="en-US"/>
          </a:p>
        </p:txBody>
      </p:sp>
    </p:spTree>
    <p:extLst>
      <p:ext uri="{BB962C8B-B14F-4D97-AF65-F5344CB8AC3E}">
        <p14:creationId xmlns:p14="http://schemas.microsoft.com/office/powerpoint/2010/main" val="2792946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61</a:t>
            </a:fld>
            <a:endParaRPr lang="en-US"/>
          </a:p>
        </p:txBody>
      </p:sp>
    </p:spTree>
    <p:extLst>
      <p:ext uri="{BB962C8B-B14F-4D97-AF65-F5344CB8AC3E}">
        <p14:creationId xmlns:p14="http://schemas.microsoft.com/office/powerpoint/2010/main" val="1979634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62</a:t>
            </a:fld>
            <a:endParaRPr lang="en-US"/>
          </a:p>
        </p:txBody>
      </p:sp>
    </p:spTree>
    <p:extLst>
      <p:ext uri="{BB962C8B-B14F-4D97-AF65-F5344CB8AC3E}">
        <p14:creationId xmlns:p14="http://schemas.microsoft.com/office/powerpoint/2010/main" val="2598275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63</a:t>
            </a:fld>
            <a:endParaRPr lang="en-US"/>
          </a:p>
        </p:txBody>
      </p:sp>
    </p:spTree>
    <p:extLst>
      <p:ext uri="{BB962C8B-B14F-4D97-AF65-F5344CB8AC3E}">
        <p14:creationId xmlns:p14="http://schemas.microsoft.com/office/powerpoint/2010/main" val="25151365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64</a:t>
            </a:fld>
            <a:endParaRPr lang="en-US"/>
          </a:p>
        </p:txBody>
      </p:sp>
    </p:spTree>
    <p:extLst>
      <p:ext uri="{BB962C8B-B14F-4D97-AF65-F5344CB8AC3E}">
        <p14:creationId xmlns:p14="http://schemas.microsoft.com/office/powerpoint/2010/main" val="1898946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65</a:t>
            </a:fld>
            <a:endParaRPr lang="en-US"/>
          </a:p>
        </p:txBody>
      </p:sp>
    </p:spTree>
    <p:extLst>
      <p:ext uri="{BB962C8B-B14F-4D97-AF65-F5344CB8AC3E}">
        <p14:creationId xmlns:p14="http://schemas.microsoft.com/office/powerpoint/2010/main" val="34200648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67</a:t>
            </a:fld>
            <a:endParaRPr lang="en-US"/>
          </a:p>
        </p:txBody>
      </p:sp>
    </p:spTree>
    <p:extLst>
      <p:ext uri="{BB962C8B-B14F-4D97-AF65-F5344CB8AC3E}">
        <p14:creationId xmlns:p14="http://schemas.microsoft.com/office/powerpoint/2010/main" val="36404950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68</a:t>
            </a:fld>
            <a:endParaRPr lang="en-US"/>
          </a:p>
        </p:txBody>
      </p:sp>
    </p:spTree>
    <p:extLst>
      <p:ext uri="{BB962C8B-B14F-4D97-AF65-F5344CB8AC3E}">
        <p14:creationId xmlns:p14="http://schemas.microsoft.com/office/powerpoint/2010/main" val="2571261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8</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69</a:t>
            </a:fld>
            <a:endParaRPr lang="en-US"/>
          </a:p>
        </p:txBody>
      </p:sp>
    </p:spTree>
    <p:extLst>
      <p:ext uri="{BB962C8B-B14F-4D97-AF65-F5344CB8AC3E}">
        <p14:creationId xmlns:p14="http://schemas.microsoft.com/office/powerpoint/2010/main" val="24664725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70</a:t>
            </a:fld>
            <a:endParaRPr lang="en-US"/>
          </a:p>
        </p:txBody>
      </p:sp>
    </p:spTree>
    <p:extLst>
      <p:ext uri="{BB962C8B-B14F-4D97-AF65-F5344CB8AC3E}">
        <p14:creationId xmlns:p14="http://schemas.microsoft.com/office/powerpoint/2010/main" val="7638453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71</a:t>
            </a:fld>
            <a:endParaRPr lang="en-US"/>
          </a:p>
        </p:txBody>
      </p:sp>
    </p:spTree>
    <p:extLst>
      <p:ext uri="{BB962C8B-B14F-4D97-AF65-F5344CB8AC3E}">
        <p14:creationId xmlns:p14="http://schemas.microsoft.com/office/powerpoint/2010/main" val="18987706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73</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74</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75</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76</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77</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33614-760B-4311-B09F-37281F067025}" type="slidenum">
              <a:rPr lang="en-US" smtClean="0"/>
              <a:t>78</a:t>
            </a:fld>
            <a:endParaRPr lang="en-US" dirty="0"/>
          </a:p>
        </p:txBody>
      </p:sp>
    </p:spTree>
    <p:extLst>
      <p:ext uri="{BB962C8B-B14F-4D97-AF65-F5344CB8AC3E}">
        <p14:creationId xmlns:p14="http://schemas.microsoft.com/office/powerpoint/2010/main" val="6190551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33614-760B-4311-B09F-37281F067025}" type="slidenum">
              <a:rPr lang="en-US" smtClean="0"/>
              <a:t>79</a:t>
            </a:fld>
            <a:endParaRPr lang="en-US" dirty="0"/>
          </a:p>
        </p:txBody>
      </p:sp>
    </p:spTree>
    <p:extLst>
      <p:ext uri="{BB962C8B-B14F-4D97-AF65-F5344CB8AC3E}">
        <p14:creationId xmlns:p14="http://schemas.microsoft.com/office/powerpoint/2010/main" val="619055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9</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33614-760B-4311-B09F-37281F067025}" type="slidenum">
              <a:rPr lang="en-US" smtClean="0"/>
              <a:t>80</a:t>
            </a:fld>
            <a:endParaRPr lang="en-US" dirty="0"/>
          </a:p>
        </p:txBody>
      </p:sp>
    </p:spTree>
    <p:extLst>
      <p:ext uri="{BB962C8B-B14F-4D97-AF65-F5344CB8AC3E}">
        <p14:creationId xmlns:p14="http://schemas.microsoft.com/office/powerpoint/2010/main" val="6190551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533614-760B-4311-B09F-37281F067025}" type="slidenum">
              <a:rPr lang="en-US" smtClean="0"/>
              <a:t>81</a:t>
            </a:fld>
            <a:endParaRPr lang="en-US" dirty="0"/>
          </a:p>
        </p:txBody>
      </p:sp>
    </p:spTree>
    <p:extLst>
      <p:ext uri="{BB962C8B-B14F-4D97-AF65-F5344CB8AC3E}">
        <p14:creationId xmlns:p14="http://schemas.microsoft.com/office/powerpoint/2010/main" val="619055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10</a:t>
            </a:fld>
            <a:endParaRPr lang="en-US"/>
          </a:p>
        </p:txBody>
      </p:sp>
    </p:spTree>
    <p:extLst>
      <p:ext uri="{BB962C8B-B14F-4D97-AF65-F5344CB8AC3E}">
        <p14:creationId xmlns:p14="http://schemas.microsoft.com/office/powerpoint/2010/main" val="619055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533614-760B-4311-B09F-37281F067025}" type="slidenum">
              <a:rPr lang="en-US" smtClean="0"/>
              <a:t>12</a:t>
            </a:fld>
            <a:endParaRPr lang="en-US"/>
          </a:p>
        </p:txBody>
      </p:sp>
    </p:spTree>
    <p:extLst>
      <p:ext uri="{BB962C8B-B14F-4D97-AF65-F5344CB8AC3E}">
        <p14:creationId xmlns:p14="http://schemas.microsoft.com/office/powerpoint/2010/main" val="619055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9941DD-99F3-46A5-A9C1-90A4A140576D}" type="datetime1">
              <a:rPr lang="en-US" smtClean="0"/>
              <a:t>10/5/2019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3815948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5A2E63-0CCF-4EFF-869E-7BFA074BB551}" type="datetime1">
              <a:rPr lang="en-US" smtClean="0"/>
              <a:t>10/5/2019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3654376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0479F0A-5443-424D-A043-E57D72AB7A78}" type="datetime1">
              <a:rPr lang="en-US" smtClean="0"/>
              <a:t>10/5/2019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4190354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D61641-EA36-4516-ABF5-B9789A8AC7B7}" type="datetime1">
              <a:rPr lang="en-US" smtClean="0"/>
              <a:t>10/5/2019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200958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9EA815-924B-4A14-B1B5-6B5598F8BBA2}" type="datetime1">
              <a:rPr lang="en-US" smtClean="0"/>
              <a:t>10/5/2019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1723293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AC20CD-18D6-494F-9B42-886BC890F464}" type="datetime1">
              <a:rPr lang="en-US" smtClean="0"/>
              <a:t>10/5/2019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20284788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85BE98D-6365-437E-8956-011EDA618E51}" type="datetime1">
              <a:rPr lang="en-US" smtClean="0"/>
              <a:t>10/5/2019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171370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BD1293-97E5-494E-91FD-9DC0CC1050E4}" type="datetime1">
              <a:rPr lang="en-US" smtClean="0"/>
              <a:t>10/5/2019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1297718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58B1B-231F-4505-A823-B74288E2AF28}" type="datetime1">
              <a:rPr lang="en-US" smtClean="0"/>
              <a:t>10/5/2019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1512409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F39504C-1F4A-413B-AFF3-A685C8471D21}" type="datetime1">
              <a:rPr lang="en-US" smtClean="0"/>
              <a:t>10/5/2019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3407578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97E23F-E5DB-4361-8575-84B7F9A44AF2}" type="datetime1">
              <a:rPr lang="en-US" smtClean="0"/>
              <a:t>10/5/2019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1407D26-B173-446C-A9D0-4CDCE7C7994D}" type="slidenum">
              <a:rPr lang="en-US" smtClean="0"/>
              <a:t>‹#›</a:t>
            </a:fld>
            <a:endParaRPr lang="en-US" dirty="0"/>
          </a:p>
        </p:txBody>
      </p:sp>
    </p:spTree>
    <p:extLst>
      <p:ext uri="{BB962C8B-B14F-4D97-AF65-F5344CB8AC3E}">
        <p14:creationId xmlns:p14="http://schemas.microsoft.com/office/powerpoint/2010/main" val="3675795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DF8465-D374-4431-9544-93DB1C4B5E4A}" type="datetime1">
              <a:rPr lang="en-US" smtClean="0"/>
              <a:t>10/5/2019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07D26-B173-446C-A9D0-4CDCE7C7994D}" type="slidenum">
              <a:rPr lang="en-US" smtClean="0"/>
              <a:t>‹#›</a:t>
            </a:fld>
            <a:endParaRPr lang="en-US" dirty="0"/>
          </a:p>
        </p:txBody>
      </p:sp>
    </p:spTree>
    <p:extLst>
      <p:ext uri="{BB962C8B-B14F-4D97-AF65-F5344CB8AC3E}">
        <p14:creationId xmlns:p14="http://schemas.microsoft.com/office/powerpoint/2010/main" val="15238934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xim.Leykin@gmail.com"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9.gif"/><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50.jpeg"/><Relationship Id="rId2" Type="http://schemas.openxmlformats.org/officeDocument/2006/relationships/slideLayout" Target="../slideLayouts/slideLayout1.xml"/><Relationship Id="rId1" Type="http://schemas.openxmlformats.org/officeDocument/2006/relationships/video" Target="https://www.youtube.com/embed/zhszwkcay2A?start=131&amp;feature=oembed" TargetMode="External"/><Relationship Id="rId6" Type="http://schemas.openxmlformats.org/officeDocument/2006/relationships/hyperlink" Target="https://www.youtube.com/watch?v=zhszwkcay2A&amp;t=131s"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15" name="TextBox 14"/>
          <p:cNvSpPr txBox="1"/>
          <p:nvPr/>
        </p:nvSpPr>
        <p:spPr>
          <a:xfrm>
            <a:off x="242595" y="5187819"/>
            <a:ext cx="7324531" cy="1077218"/>
          </a:xfrm>
          <a:prstGeom prst="rect">
            <a:avLst/>
          </a:prstGeom>
          <a:noFill/>
        </p:spPr>
        <p:txBody>
          <a:bodyPr wrap="square" rtlCol="0">
            <a:spAutoFit/>
          </a:bodyPr>
          <a:lstStyle/>
          <a:p>
            <a:r>
              <a:rPr lang="en-US" sz="3600" dirty="0">
                <a:solidFill>
                  <a:srgbClr val="002060"/>
                </a:solidFill>
                <a:effectLst>
                  <a:outerShdw blurRad="38100" dist="38100" dir="2700000" algn="tl">
                    <a:srgbClr val="000000">
                      <a:alpha val="43137"/>
                    </a:srgbClr>
                  </a:outerShdw>
                </a:effectLst>
              </a:rPr>
              <a:t>Android Resources</a:t>
            </a:r>
          </a:p>
          <a:p>
            <a:r>
              <a:rPr lang="en-US" sz="2800" dirty="0"/>
              <a:t>Maxim Leykin (</a:t>
            </a:r>
            <a:r>
              <a:rPr lang="en-US" sz="2800" dirty="0">
                <a:hlinkClick r:id="rId3"/>
              </a:rPr>
              <a:t>maxim.leykin@gmail.com</a:t>
            </a:r>
            <a:r>
              <a:rPr lang="en-US" sz="2800" dirty="0"/>
              <a:t>)</a:t>
            </a:r>
          </a:p>
        </p:txBody>
      </p:sp>
    </p:spTree>
    <p:extLst>
      <p:ext uri="{BB962C8B-B14F-4D97-AF65-F5344CB8AC3E}">
        <p14:creationId xmlns:p14="http://schemas.microsoft.com/office/powerpoint/2010/main" val="2775631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Configuration Changes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10</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Текст 2"/>
          <p:cNvSpPr>
            <a:spLocks noGrp="1"/>
          </p:cNvSpPr>
          <p:nvPr/>
        </p:nvSpPr>
        <p:spPr>
          <a:xfrm>
            <a:off x="542927" y="1067722"/>
            <a:ext cx="11015661" cy="517591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When configuration changes Android automatically restarts all apps. To avoid this behavior activity can handle </a:t>
            </a:r>
            <a:r>
              <a:rPr lang="en-US" dirty="0" err="1"/>
              <a:t>config</a:t>
            </a:r>
            <a:r>
              <a:rPr lang="en-US" dirty="0"/>
              <a:t> changes manually. To achieve this you need to add attribute </a:t>
            </a:r>
            <a:r>
              <a:rPr lang="ru-RU" dirty="0"/>
              <a:t>android:configChanges </a:t>
            </a:r>
            <a:r>
              <a:rPr lang="en-US" dirty="0"/>
              <a:t>to activity description in </a:t>
            </a:r>
            <a:r>
              <a:rPr lang="ru-RU" dirty="0"/>
              <a:t>AndroidManifest.xml.</a:t>
            </a:r>
          </a:p>
          <a:p>
            <a:endParaRPr lang="ru-RU" dirty="0"/>
          </a:p>
          <a:p>
            <a:pPr lvl="0" fontAlgn="base">
              <a:lnSpc>
                <a:spcPct val="100000"/>
              </a:lnSpc>
              <a:spcBef>
                <a:spcPct val="0"/>
              </a:spcBef>
              <a:spcAft>
                <a:spcPct val="0"/>
              </a:spcAft>
            </a:pPr>
            <a:r>
              <a:rPr lang="ru-RU" dirty="0">
                <a:solidFill>
                  <a:srgbClr val="000000"/>
                </a:solidFill>
                <a:latin typeface="Courier New" pitchFamily="49" charset="0"/>
                <a:cs typeface="Courier New" pitchFamily="49" charset="0"/>
              </a:rPr>
              <a:t>&lt;</a:t>
            </a:r>
            <a:r>
              <a:rPr lang="ru-RU" b="1" dirty="0">
                <a:solidFill>
                  <a:srgbClr val="000080"/>
                </a:solidFill>
                <a:latin typeface="Courier New" pitchFamily="49" charset="0"/>
                <a:cs typeface="Courier New" pitchFamily="49" charset="0"/>
              </a:rPr>
              <a:t>activity</a:t>
            </a:r>
            <a:br>
              <a:rPr lang="ru-RU" b="1" dirty="0">
                <a:solidFill>
                  <a:srgbClr val="000080"/>
                </a:solidFill>
                <a:latin typeface="Courier New" pitchFamily="49" charset="0"/>
                <a:cs typeface="Courier New" pitchFamily="49" charset="0"/>
              </a:rPr>
            </a:br>
            <a:r>
              <a:rPr lang="ru-RU" b="1" dirty="0">
                <a:solidFill>
                  <a:srgbClr val="000080"/>
                </a:solidFill>
                <a:latin typeface="Courier New" pitchFamily="49" charset="0"/>
                <a:cs typeface="Courier New" pitchFamily="49" charset="0"/>
              </a:rPr>
              <a:t>    </a:t>
            </a:r>
            <a:r>
              <a:rPr lang="ru-RU" b="1" dirty="0">
                <a:solidFill>
                  <a:srgbClr val="660E7A"/>
                </a:solidFill>
                <a:latin typeface="Courier New" pitchFamily="49" charset="0"/>
                <a:cs typeface="Courier New" pitchFamily="49" charset="0"/>
              </a:rPr>
              <a:t>android</a:t>
            </a:r>
            <a:r>
              <a:rPr lang="ru-RU" b="1" dirty="0">
                <a:solidFill>
                  <a:srgbClr val="0000FF"/>
                </a:solidFill>
                <a:latin typeface="Courier New" pitchFamily="49" charset="0"/>
                <a:cs typeface="Courier New" pitchFamily="49" charset="0"/>
              </a:rPr>
              <a:t>:name=</a:t>
            </a:r>
            <a:r>
              <a:rPr lang="ru-RU" b="1" dirty="0">
                <a:solidFill>
                  <a:srgbClr val="008000"/>
                </a:solidFill>
                <a:latin typeface="Courier New" pitchFamily="49" charset="0"/>
                <a:cs typeface="Courier New" pitchFamily="49" charset="0"/>
              </a:rPr>
              <a:t>".MainActivity"</a:t>
            </a:r>
            <a:br>
              <a:rPr lang="ru-RU" b="1" dirty="0">
                <a:solidFill>
                  <a:srgbClr val="008000"/>
                </a:solidFill>
                <a:latin typeface="Courier New" pitchFamily="49" charset="0"/>
                <a:cs typeface="Courier New" pitchFamily="49" charset="0"/>
              </a:rPr>
            </a:br>
            <a:r>
              <a:rPr lang="ru-RU" b="1" dirty="0">
                <a:solidFill>
                  <a:srgbClr val="008000"/>
                </a:solidFill>
                <a:latin typeface="Courier New" pitchFamily="49" charset="0"/>
                <a:cs typeface="Courier New" pitchFamily="49" charset="0"/>
              </a:rPr>
              <a:t>    </a:t>
            </a:r>
            <a:r>
              <a:rPr lang="ru-RU" b="1" dirty="0">
                <a:solidFill>
                  <a:srgbClr val="660E7A"/>
                </a:solidFill>
                <a:latin typeface="Courier New" pitchFamily="49" charset="0"/>
                <a:cs typeface="Courier New" pitchFamily="49" charset="0"/>
              </a:rPr>
              <a:t>android</a:t>
            </a:r>
            <a:r>
              <a:rPr lang="ru-RU" b="1" dirty="0">
                <a:solidFill>
                  <a:srgbClr val="0000FF"/>
                </a:solidFill>
                <a:latin typeface="Courier New" pitchFamily="49" charset="0"/>
                <a:cs typeface="Courier New" pitchFamily="49" charset="0"/>
              </a:rPr>
              <a:t>:label=</a:t>
            </a:r>
            <a:r>
              <a:rPr lang="ru-RU" b="1" dirty="0">
                <a:solidFill>
                  <a:srgbClr val="008000"/>
                </a:solidFill>
                <a:latin typeface="Courier New" pitchFamily="49" charset="0"/>
                <a:cs typeface="Courier New" pitchFamily="49" charset="0"/>
              </a:rPr>
              <a:t>"Test Project"</a:t>
            </a:r>
            <a:br>
              <a:rPr lang="ru-RU" b="1" dirty="0">
                <a:solidFill>
                  <a:srgbClr val="008000"/>
                </a:solidFill>
                <a:latin typeface="Courier New" pitchFamily="49" charset="0"/>
                <a:cs typeface="Courier New" pitchFamily="49" charset="0"/>
              </a:rPr>
            </a:br>
            <a:r>
              <a:rPr lang="ru-RU" b="1" dirty="0">
                <a:solidFill>
                  <a:srgbClr val="008000"/>
                </a:solidFill>
                <a:latin typeface="Courier New" pitchFamily="49" charset="0"/>
                <a:cs typeface="Courier New" pitchFamily="49" charset="0"/>
              </a:rPr>
              <a:t>    </a:t>
            </a:r>
            <a:r>
              <a:rPr lang="en-US" b="1" dirty="0" err="1">
                <a:solidFill>
                  <a:srgbClr val="660E7A"/>
                </a:solidFill>
                <a:latin typeface="Courier New" panose="02070309020205020404" pitchFamily="49" charset="0"/>
                <a:cs typeface="Courier New" panose="02070309020205020404" pitchFamily="49" charset="0"/>
              </a:rPr>
              <a:t>android</a:t>
            </a:r>
            <a:r>
              <a:rPr lang="en-US" b="1" dirty="0" err="1">
                <a:solidFill>
                  <a:srgbClr val="0000FF"/>
                </a:solidFill>
                <a:latin typeface="Courier New" panose="02070309020205020404" pitchFamily="49" charset="0"/>
                <a:cs typeface="Courier New" panose="02070309020205020404" pitchFamily="49" charset="0"/>
              </a:rPr>
              <a:t>:configChanges</a:t>
            </a:r>
            <a:r>
              <a:rPr lang="en-US" b="1" dirty="0">
                <a:solidFill>
                  <a:srgbClr val="0000FF"/>
                </a:solidFill>
                <a:latin typeface="Courier New" panose="02070309020205020404" pitchFamily="49" charset="0"/>
                <a:cs typeface="Courier New" panose="02070309020205020404" pitchFamily="49" charset="0"/>
              </a:rPr>
              <a:t>=</a:t>
            </a:r>
            <a:r>
              <a:rPr lang="en-US" b="1" dirty="0">
                <a:solidFill>
                  <a:srgbClr val="008000"/>
                </a:solidFill>
                <a:latin typeface="Courier New" panose="02070309020205020404" pitchFamily="49" charset="0"/>
                <a:cs typeface="Courier New" panose="02070309020205020404" pitchFamily="49" charset="0"/>
              </a:rPr>
              <a:t>"</a:t>
            </a:r>
            <a:r>
              <a:rPr lang="en-US" b="1" dirty="0" err="1">
                <a:solidFill>
                  <a:srgbClr val="008000"/>
                </a:solidFill>
                <a:latin typeface="Courier New" panose="02070309020205020404" pitchFamily="49" charset="0"/>
                <a:cs typeface="Courier New" panose="02070309020205020404" pitchFamily="49" charset="0"/>
              </a:rPr>
              <a:t>orientation|screenSize|keyboard</a:t>
            </a:r>
            <a:r>
              <a:rPr lang="en-US" b="1" dirty="0">
                <a:solidFill>
                  <a:srgbClr val="008000"/>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&gt;</a:t>
            </a:r>
          </a:p>
          <a:p>
            <a:pPr lvl="0" fontAlgn="base">
              <a:lnSpc>
                <a:spcPct val="100000"/>
              </a:lnSpc>
              <a:spcBef>
                <a:spcPct val="0"/>
              </a:spcBef>
              <a:spcAft>
                <a:spcPct val="0"/>
              </a:spcAft>
            </a:pPr>
            <a:endParaRPr lang="ru-RU" dirty="0"/>
          </a:p>
          <a:p>
            <a:r>
              <a:rPr lang="en-US" dirty="0"/>
              <a:t>If one of handled changes has happened method </a:t>
            </a:r>
            <a:r>
              <a:rPr lang="ru-RU" dirty="0"/>
              <a:t>onConfigurationChanged()</a:t>
            </a:r>
            <a:r>
              <a:rPr lang="en-US" dirty="0"/>
              <a:t> is called. You can override this method in the app. </a:t>
            </a:r>
          </a:p>
          <a:p>
            <a:endParaRPr lang="ru-RU" dirty="0"/>
          </a:p>
          <a:p>
            <a:pPr lvl="0" fontAlgn="base">
              <a:lnSpc>
                <a:spcPct val="100000"/>
              </a:lnSpc>
              <a:spcBef>
                <a:spcPct val="0"/>
              </a:spcBef>
              <a:spcAft>
                <a:spcPct val="0"/>
              </a:spcAft>
            </a:pPr>
            <a:r>
              <a:rPr lang="ru-RU" sz="1600" dirty="0">
                <a:solidFill>
                  <a:srgbClr val="808000"/>
                </a:solidFill>
                <a:latin typeface="Courier New" pitchFamily="49" charset="0"/>
                <a:cs typeface="Courier New" pitchFamily="49" charset="0"/>
              </a:rPr>
              <a:t>@Override</a:t>
            </a:r>
            <a:br>
              <a:rPr lang="ru-RU" sz="1600" dirty="0">
                <a:solidFill>
                  <a:srgbClr val="808000"/>
                </a:solidFill>
                <a:latin typeface="Courier New" pitchFamily="49" charset="0"/>
                <a:cs typeface="Courier New" pitchFamily="49" charset="0"/>
              </a:rPr>
            </a:br>
            <a:r>
              <a:rPr lang="ru-RU" sz="1600" b="1" dirty="0">
                <a:solidFill>
                  <a:srgbClr val="000080"/>
                </a:solidFill>
                <a:latin typeface="Courier New" pitchFamily="49" charset="0"/>
                <a:cs typeface="Courier New" pitchFamily="49" charset="0"/>
              </a:rPr>
              <a:t>public void </a:t>
            </a:r>
            <a:r>
              <a:rPr lang="ru-RU" sz="1600" dirty="0">
                <a:solidFill>
                  <a:srgbClr val="000000"/>
                </a:solidFill>
                <a:latin typeface="Courier New" pitchFamily="49" charset="0"/>
                <a:cs typeface="Courier New" pitchFamily="49" charset="0"/>
              </a:rPr>
              <a:t>onConfigurationChanged(Configuration newConfig) {</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b="1" dirty="0">
                <a:solidFill>
                  <a:srgbClr val="000080"/>
                </a:solidFill>
                <a:latin typeface="Courier New" pitchFamily="49" charset="0"/>
                <a:cs typeface="Courier New" pitchFamily="49" charset="0"/>
              </a:rPr>
              <a:t>if </a:t>
            </a:r>
            <a:r>
              <a:rPr lang="ru-RU" sz="1600" dirty="0">
                <a:solidFill>
                  <a:srgbClr val="000000"/>
                </a:solidFill>
                <a:latin typeface="Courier New" pitchFamily="49" charset="0"/>
                <a:cs typeface="Courier New" pitchFamily="49" charset="0"/>
              </a:rPr>
              <a:t>(newConfig.</a:t>
            </a:r>
            <a:r>
              <a:rPr lang="ru-RU" sz="1600" b="1" dirty="0">
                <a:solidFill>
                  <a:srgbClr val="660E7A"/>
                </a:solidFill>
                <a:latin typeface="Courier New" pitchFamily="49" charset="0"/>
                <a:cs typeface="Courier New" pitchFamily="49" charset="0"/>
              </a:rPr>
              <a:t>orientation </a:t>
            </a:r>
            <a:r>
              <a:rPr lang="ru-RU" sz="1600" dirty="0">
                <a:solidFill>
                  <a:srgbClr val="000000"/>
                </a:solidFill>
                <a:latin typeface="Courier New" pitchFamily="49" charset="0"/>
                <a:cs typeface="Courier New" pitchFamily="49" charset="0"/>
              </a:rPr>
              <a:t>== Configuration.</a:t>
            </a:r>
            <a:r>
              <a:rPr lang="ru-RU" sz="1600" b="1" i="1" dirty="0">
                <a:solidFill>
                  <a:srgbClr val="660E7A"/>
                </a:solidFill>
                <a:latin typeface="Courier New" pitchFamily="49" charset="0"/>
                <a:cs typeface="Courier New" pitchFamily="49" charset="0"/>
              </a:rPr>
              <a:t>ORIENTATION_LANDSCAPE</a:t>
            </a:r>
            <a:r>
              <a:rPr lang="ru-RU" sz="1600" dirty="0">
                <a:solidFill>
                  <a:srgbClr val="000000"/>
                </a:solidFill>
                <a:latin typeface="Courier New" pitchFamily="49" charset="0"/>
                <a:cs typeface="Courier New" pitchFamily="49" charset="0"/>
              </a:rPr>
              <a:t>) {</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i="1" dirty="0">
                <a:solidFill>
                  <a:srgbClr val="808080"/>
                </a:solidFill>
                <a:latin typeface="Courier New" pitchFamily="49" charset="0"/>
                <a:cs typeface="Courier New" pitchFamily="49" charset="0"/>
              </a:rPr>
              <a:t>//</a:t>
            </a:r>
            <a:r>
              <a:rPr lang="ru-RU" sz="1600" b="1" i="1" dirty="0">
                <a:solidFill>
                  <a:srgbClr val="0073BF"/>
                </a:solidFill>
                <a:latin typeface="Courier New" pitchFamily="49" charset="0"/>
                <a:cs typeface="Courier New" pitchFamily="49" charset="0"/>
              </a:rPr>
              <a:t>TODO: process new orientation</a:t>
            </a:r>
            <a:br>
              <a:rPr lang="ru-RU" sz="1600" b="1" i="1" dirty="0">
                <a:solidFill>
                  <a:srgbClr val="0073BF"/>
                </a:solidFill>
                <a:latin typeface="Courier New" pitchFamily="49" charset="0"/>
                <a:cs typeface="Courier New" pitchFamily="49" charset="0"/>
              </a:rPr>
            </a:br>
            <a:r>
              <a:rPr lang="ru-RU" sz="1600" b="1" i="1" dirty="0">
                <a:solidFill>
                  <a:srgbClr val="0073BF"/>
                </a:solidFill>
                <a:latin typeface="Courier New" pitchFamily="49" charset="0"/>
                <a:cs typeface="Courier New" pitchFamily="49" charset="0"/>
              </a:rPr>
              <a:t>    </a:t>
            </a:r>
            <a:r>
              <a:rPr lang="ru-RU" sz="1600" dirty="0">
                <a:solidFill>
                  <a:srgbClr val="000000"/>
                </a:solidFill>
                <a:latin typeface="Courier New" pitchFamily="49" charset="0"/>
                <a:cs typeface="Courier New" pitchFamily="49" charset="0"/>
              </a:rPr>
              <a:t>}</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b="1" dirty="0">
                <a:solidFill>
                  <a:srgbClr val="000080"/>
                </a:solidFill>
                <a:latin typeface="Courier New" pitchFamily="49" charset="0"/>
                <a:cs typeface="Courier New" pitchFamily="49" charset="0"/>
              </a:rPr>
              <a:t>super</a:t>
            </a:r>
            <a:r>
              <a:rPr lang="ru-RU" sz="1600" dirty="0">
                <a:solidFill>
                  <a:srgbClr val="000000"/>
                </a:solidFill>
                <a:latin typeface="Courier New" pitchFamily="49" charset="0"/>
                <a:cs typeface="Courier New" pitchFamily="49" charset="0"/>
              </a:rPr>
              <a:t>.onConfigurationChanged(newConfig);</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a:t>
            </a:r>
            <a:endParaRPr lang="ru-RU" sz="1600" dirty="0">
              <a:solidFill>
                <a:prstClr val="black"/>
              </a:solidFill>
              <a:latin typeface="Arial" pitchFamily="34" charset="0"/>
              <a:cs typeface="Arial" pitchFamily="34" charset="0"/>
            </a:endParaRPr>
          </a:p>
          <a:p>
            <a:endParaRPr lang="ru-RU" dirty="0"/>
          </a:p>
        </p:txBody>
      </p:sp>
      <p:sp>
        <p:nvSpPr>
          <p:cNvPr id="13" name="Cloud 12"/>
          <p:cNvSpPr/>
          <p:nvPr/>
        </p:nvSpPr>
        <p:spPr>
          <a:xfrm>
            <a:off x="9186862" y="4575968"/>
            <a:ext cx="2582391" cy="1667669"/>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Self-Sample: </a:t>
            </a:r>
            <a:r>
              <a:rPr lang="en-US" sz="2000" b="1" dirty="0" err="1">
                <a:solidFill>
                  <a:schemeClr val="tx1"/>
                </a:solidFill>
              </a:rPr>
              <a:t>Config</a:t>
            </a:r>
            <a:r>
              <a:rPr lang="en-US" sz="2000" b="1" dirty="0">
                <a:solidFill>
                  <a:schemeClr val="tx1"/>
                </a:solidFill>
              </a:rPr>
              <a:t> Changes</a:t>
            </a:r>
            <a:endParaRPr lang="ru-RU" sz="2000" b="1" dirty="0">
              <a:solidFill>
                <a:schemeClr val="tx1"/>
              </a:solidFill>
            </a:endParaRPr>
          </a:p>
        </p:txBody>
      </p:sp>
    </p:spTree>
    <p:extLst>
      <p:ext uri="{BB962C8B-B14F-4D97-AF65-F5344CB8AC3E}">
        <p14:creationId xmlns:p14="http://schemas.microsoft.com/office/powerpoint/2010/main" val="155111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2" name="TextBox 1"/>
          <p:cNvSpPr txBox="1"/>
          <p:nvPr/>
        </p:nvSpPr>
        <p:spPr>
          <a:xfrm>
            <a:off x="6096000" y="2468880"/>
            <a:ext cx="6072188" cy="1446550"/>
          </a:xfrm>
          <a:prstGeom prst="rect">
            <a:avLst/>
          </a:prstGeom>
          <a:solidFill>
            <a:srgbClr val="002060"/>
          </a:solidFill>
        </p:spPr>
        <p:txBody>
          <a:bodyPr wrap="square" rtlCol="0">
            <a:spAutoFit/>
          </a:bodyPr>
          <a:lstStyle/>
          <a:p>
            <a:r>
              <a:rPr lang="en-US" sz="4400" dirty="0">
                <a:solidFill>
                  <a:schemeClr val="bg1"/>
                </a:solidFill>
              </a:rPr>
              <a:t>Simple resources</a:t>
            </a:r>
          </a:p>
          <a:p>
            <a:endParaRPr lang="ru-RU" sz="4400" dirty="0">
              <a:solidFill>
                <a:schemeClr val="bg1"/>
              </a:solidFill>
            </a:endParaRPr>
          </a:p>
        </p:txBody>
      </p:sp>
    </p:spTree>
    <p:extLst>
      <p:ext uri="{BB962C8B-B14F-4D97-AF65-F5344CB8AC3E}">
        <p14:creationId xmlns:p14="http://schemas.microsoft.com/office/powerpoint/2010/main" val="1288839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Types of Simple Values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12</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4"/>
          <p:cNvSpPr>
            <a:spLocks noGrp="1"/>
          </p:cNvSpPr>
          <p:nvPr/>
        </p:nvSpPr>
        <p:spPr>
          <a:xfrm>
            <a:off x="742951" y="1154112"/>
            <a:ext cx="5048247" cy="40894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a:t>strings</a:t>
            </a:r>
          </a:p>
          <a:p>
            <a:pPr marL="285750" indent="-285750">
              <a:buFont typeface="Arial" panose="020B0604020202020204" pitchFamily="34" charset="0"/>
              <a:buChar char="•"/>
            </a:pPr>
            <a:r>
              <a:rPr lang="en-US" sz="2000" dirty="0"/>
              <a:t>colors</a:t>
            </a:r>
          </a:p>
          <a:p>
            <a:pPr marL="285750" indent="-285750">
              <a:buFont typeface="Arial" panose="020B0604020202020204" pitchFamily="34" charset="0"/>
              <a:buChar char="•"/>
            </a:pPr>
            <a:r>
              <a:rPr lang="en-US" sz="2000" dirty="0"/>
              <a:t>dimensions</a:t>
            </a:r>
          </a:p>
          <a:p>
            <a:pPr marL="285750" indent="-285750">
              <a:buFont typeface="Arial" panose="020B0604020202020204" pitchFamily="34" charset="0"/>
              <a:buChar char="•"/>
            </a:pPr>
            <a:r>
              <a:rPr lang="en-US" sz="2000" dirty="0"/>
              <a:t>arrays</a:t>
            </a:r>
            <a:endParaRPr lang="ru-RU" sz="2000" dirty="0"/>
          </a:p>
          <a:p>
            <a:pPr marL="285750" indent="-285750">
              <a:buFont typeface="Arial" panose="020B0604020202020204" pitchFamily="34" charset="0"/>
              <a:buChar char="•"/>
            </a:pPr>
            <a:r>
              <a:rPr lang="en-US" sz="2000" dirty="0"/>
              <a:t>attributes</a:t>
            </a:r>
          </a:p>
          <a:p>
            <a:pPr marL="285750" indent="-285750">
              <a:buFont typeface="Arial" panose="020B0604020202020204" pitchFamily="34" charset="0"/>
              <a:buChar char="•"/>
            </a:pPr>
            <a:r>
              <a:rPr lang="en-US" sz="2000" dirty="0"/>
              <a:t>Styles</a:t>
            </a:r>
          </a:p>
          <a:p>
            <a:pPr marL="285750" indent="-285750">
              <a:buFont typeface="Arial" panose="020B0604020202020204" pitchFamily="34" charset="0"/>
              <a:buChar char="•"/>
            </a:pPr>
            <a:r>
              <a:rPr lang="en-US" sz="2000" dirty="0" err="1"/>
              <a:t>drawables</a:t>
            </a:r>
            <a:endParaRPr lang="en-US" sz="2000" dirty="0"/>
          </a:p>
          <a:p>
            <a:endParaRPr lang="ru-RU" sz="2000" dirty="0"/>
          </a:p>
        </p:txBody>
      </p:sp>
      <p:sp>
        <p:nvSpPr>
          <p:cNvPr id="12" name="Text Placeholder 5"/>
          <p:cNvSpPr>
            <a:spLocks noGrp="1"/>
          </p:cNvSpPr>
          <p:nvPr/>
        </p:nvSpPr>
        <p:spPr>
          <a:xfrm>
            <a:off x="4929189" y="1111099"/>
            <a:ext cx="6348410" cy="46463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altLang="ru-RU" i="1" dirty="0">
                <a:solidFill>
                  <a:srgbClr val="000000"/>
                </a:solidFill>
                <a:latin typeface="Courier New" panose="02070309020205020404" pitchFamily="49" charset="0"/>
                <a:cs typeface="Courier New" panose="02070309020205020404" pitchFamily="49" charset="0"/>
              </a:rPr>
              <a:t>&lt;?</a:t>
            </a:r>
            <a:r>
              <a:rPr lang="ru-RU" altLang="ru-RU" b="1" dirty="0">
                <a:solidFill>
                  <a:srgbClr val="0000FF"/>
                </a:solidFill>
                <a:latin typeface="Courier New" panose="02070309020205020404" pitchFamily="49" charset="0"/>
                <a:cs typeface="Courier New" panose="02070309020205020404" pitchFamily="49" charset="0"/>
              </a:rPr>
              <a:t>xml version=</a:t>
            </a:r>
            <a:r>
              <a:rPr lang="ru-RU" altLang="ru-RU" b="1" dirty="0">
                <a:solidFill>
                  <a:srgbClr val="008000"/>
                </a:solidFill>
                <a:latin typeface="Courier New" panose="02070309020205020404" pitchFamily="49" charset="0"/>
                <a:cs typeface="Courier New" panose="02070309020205020404" pitchFamily="49" charset="0"/>
              </a:rPr>
              <a:t>"1.0" </a:t>
            </a:r>
            <a:r>
              <a:rPr lang="ru-RU" altLang="ru-RU" b="1" dirty="0">
                <a:solidFill>
                  <a:srgbClr val="0000FF"/>
                </a:solidFill>
                <a:latin typeface="Courier New" panose="02070309020205020404" pitchFamily="49" charset="0"/>
                <a:cs typeface="Courier New" panose="02070309020205020404" pitchFamily="49" charset="0"/>
              </a:rPr>
              <a:t>encoding=</a:t>
            </a:r>
            <a:r>
              <a:rPr lang="ru-RU" altLang="ru-RU" b="1" dirty="0">
                <a:solidFill>
                  <a:srgbClr val="008000"/>
                </a:solidFill>
                <a:latin typeface="Courier New" panose="02070309020205020404" pitchFamily="49" charset="0"/>
                <a:cs typeface="Courier New" panose="02070309020205020404" pitchFamily="49" charset="0"/>
              </a:rPr>
              <a:t>"utf-8"</a:t>
            </a:r>
            <a:r>
              <a:rPr lang="ru-RU" altLang="ru-RU" i="1" dirty="0">
                <a:solidFill>
                  <a:srgbClr val="000000"/>
                </a:solidFill>
                <a:latin typeface="Courier New" panose="02070309020205020404" pitchFamily="49" charset="0"/>
                <a:cs typeface="Courier New" panose="02070309020205020404" pitchFamily="49" charset="0"/>
              </a:rPr>
              <a:t>?&gt;</a:t>
            </a:r>
            <a:br>
              <a:rPr lang="ru-RU" altLang="ru-RU" i="1"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&lt;</a:t>
            </a:r>
            <a:r>
              <a:rPr lang="ru-RU" altLang="ru-RU" b="1" dirty="0">
                <a:solidFill>
                  <a:srgbClr val="000080"/>
                </a:solidFill>
                <a:latin typeface="Courier New" panose="02070309020205020404" pitchFamily="49" charset="0"/>
                <a:cs typeface="Courier New" panose="02070309020205020404" pitchFamily="49" charset="0"/>
              </a:rPr>
              <a:t>resources</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string </a:t>
            </a:r>
            <a:r>
              <a:rPr lang="ru-RU" altLang="ru-RU" b="1" dirty="0">
                <a:solidFill>
                  <a:srgbClr val="0000FF"/>
                </a:solidFill>
                <a:latin typeface="Courier New" panose="02070309020205020404" pitchFamily="49" charset="0"/>
                <a:cs typeface="Courier New" panose="02070309020205020404" pitchFamily="49" charset="0"/>
              </a:rPr>
              <a:t>name=</a:t>
            </a:r>
            <a:r>
              <a:rPr lang="ru-RU" altLang="ru-RU" b="1" dirty="0">
                <a:solidFill>
                  <a:srgbClr val="008000"/>
                </a:solidFill>
                <a:latin typeface="Courier New" panose="02070309020205020404" pitchFamily="49" charset="0"/>
                <a:cs typeface="Courier New" panose="02070309020205020404" pitchFamily="49" charset="0"/>
              </a:rPr>
              <a:t>"app_name"</a:t>
            </a:r>
            <a:r>
              <a:rPr lang="ru-RU" altLang="ru-RU" dirty="0">
                <a:solidFill>
                  <a:srgbClr val="000000"/>
                </a:solidFill>
                <a:latin typeface="Courier New" panose="02070309020205020404" pitchFamily="49" charset="0"/>
                <a:cs typeface="Courier New" panose="02070309020205020404" pitchFamily="49" charset="0"/>
              </a:rPr>
              <a:t>&gt;To Do List&lt;/</a:t>
            </a:r>
            <a:r>
              <a:rPr lang="ru-RU" altLang="ru-RU" b="1" dirty="0">
                <a:solidFill>
                  <a:srgbClr val="000080"/>
                </a:solidFill>
                <a:latin typeface="Courier New" panose="02070309020205020404" pitchFamily="49" charset="0"/>
                <a:cs typeface="Courier New" panose="02070309020205020404" pitchFamily="49" charset="0"/>
              </a:rPr>
              <a:t>string</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color </a:t>
            </a:r>
            <a:r>
              <a:rPr lang="ru-RU" altLang="ru-RU" b="1" dirty="0">
                <a:solidFill>
                  <a:srgbClr val="0000FF"/>
                </a:solidFill>
                <a:latin typeface="Courier New" panose="02070309020205020404" pitchFamily="49" charset="0"/>
                <a:cs typeface="Courier New" panose="02070309020205020404" pitchFamily="49" charset="0"/>
              </a:rPr>
              <a:t>name=</a:t>
            </a:r>
            <a:r>
              <a:rPr lang="ru-RU" altLang="ru-RU" b="1" dirty="0">
                <a:solidFill>
                  <a:srgbClr val="008000"/>
                </a:solidFill>
                <a:latin typeface="Courier New" panose="02070309020205020404" pitchFamily="49" charset="0"/>
                <a:cs typeface="Courier New" panose="02070309020205020404" pitchFamily="49" charset="0"/>
              </a:rPr>
              <a:t>"app_background"</a:t>
            </a:r>
            <a:r>
              <a:rPr lang="ru-RU" altLang="ru-RU" dirty="0">
                <a:solidFill>
                  <a:srgbClr val="000000"/>
                </a:solidFill>
                <a:latin typeface="Courier New" panose="02070309020205020404" pitchFamily="49" charset="0"/>
                <a:cs typeface="Courier New" panose="02070309020205020404" pitchFamily="49" charset="0"/>
              </a:rPr>
              <a:t>&gt;#FF0000FF&lt;/</a:t>
            </a:r>
            <a:r>
              <a:rPr lang="ru-RU" altLang="ru-RU" b="1" dirty="0">
                <a:solidFill>
                  <a:srgbClr val="000080"/>
                </a:solidFill>
                <a:latin typeface="Courier New" panose="02070309020205020404" pitchFamily="49" charset="0"/>
                <a:cs typeface="Courier New" panose="02070309020205020404" pitchFamily="49" charset="0"/>
              </a:rPr>
              <a:t>color</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dimen </a:t>
            </a:r>
            <a:r>
              <a:rPr lang="ru-RU" altLang="ru-RU" b="1" dirty="0">
                <a:solidFill>
                  <a:srgbClr val="0000FF"/>
                </a:solidFill>
                <a:latin typeface="Courier New" panose="02070309020205020404" pitchFamily="49" charset="0"/>
                <a:cs typeface="Courier New" panose="02070309020205020404" pitchFamily="49" charset="0"/>
              </a:rPr>
              <a:t>name=</a:t>
            </a:r>
            <a:r>
              <a:rPr lang="ru-RU" altLang="ru-RU" b="1" dirty="0">
                <a:solidFill>
                  <a:srgbClr val="008000"/>
                </a:solidFill>
                <a:latin typeface="Courier New" panose="02070309020205020404" pitchFamily="49" charset="0"/>
                <a:cs typeface="Courier New" panose="02070309020205020404" pitchFamily="49" charset="0"/>
              </a:rPr>
              <a:t>"default_border"</a:t>
            </a:r>
            <a:r>
              <a:rPr lang="ru-RU" altLang="ru-RU" dirty="0">
                <a:solidFill>
                  <a:srgbClr val="000000"/>
                </a:solidFill>
                <a:latin typeface="Courier New" panose="02070309020205020404" pitchFamily="49" charset="0"/>
                <a:cs typeface="Courier New" panose="02070309020205020404" pitchFamily="49" charset="0"/>
              </a:rPr>
              <a:t>&gt;5px&lt;/</a:t>
            </a:r>
            <a:r>
              <a:rPr lang="ru-RU" altLang="ru-RU" b="1" dirty="0">
                <a:solidFill>
                  <a:srgbClr val="000080"/>
                </a:solidFill>
                <a:latin typeface="Courier New" panose="02070309020205020404" pitchFamily="49" charset="0"/>
                <a:cs typeface="Courier New" panose="02070309020205020404" pitchFamily="49" charset="0"/>
              </a:rPr>
              <a:t>dimen</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array </a:t>
            </a:r>
            <a:r>
              <a:rPr lang="ru-RU" altLang="ru-RU" b="1" dirty="0">
                <a:solidFill>
                  <a:srgbClr val="0000FF"/>
                </a:solidFill>
                <a:latin typeface="Courier New" panose="02070309020205020404" pitchFamily="49" charset="0"/>
                <a:cs typeface="Courier New" panose="02070309020205020404" pitchFamily="49" charset="0"/>
              </a:rPr>
              <a:t>name=</a:t>
            </a:r>
            <a:r>
              <a:rPr lang="ru-RU" altLang="ru-RU" b="1" dirty="0">
                <a:solidFill>
                  <a:srgbClr val="008000"/>
                </a:solidFill>
                <a:latin typeface="Courier New" panose="02070309020205020404" pitchFamily="49" charset="0"/>
                <a:cs typeface="Courier New" panose="02070309020205020404" pitchFamily="49" charset="0"/>
              </a:rPr>
              <a:t>"string_array"</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&gt;Item 1&lt;/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&gt;Item 2&lt;/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&gt;Item 3&lt;/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array</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array </a:t>
            </a:r>
            <a:r>
              <a:rPr lang="ru-RU" altLang="ru-RU" b="1" dirty="0">
                <a:solidFill>
                  <a:srgbClr val="0000FF"/>
                </a:solidFill>
                <a:latin typeface="Courier New" panose="02070309020205020404" pitchFamily="49" charset="0"/>
                <a:cs typeface="Courier New" panose="02070309020205020404" pitchFamily="49" charset="0"/>
              </a:rPr>
              <a:t>name=</a:t>
            </a:r>
            <a:r>
              <a:rPr lang="ru-RU" altLang="ru-RU" b="1" dirty="0">
                <a:solidFill>
                  <a:srgbClr val="008000"/>
                </a:solidFill>
                <a:latin typeface="Courier New" panose="02070309020205020404" pitchFamily="49" charset="0"/>
                <a:cs typeface="Courier New" panose="02070309020205020404" pitchFamily="49" charset="0"/>
              </a:rPr>
              <a:t>"integer_array"</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&gt;3&lt;/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&gt;2&lt;/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&gt;1&lt;/</a:t>
            </a:r>
            <a:r>
              <a:rPr lang="ru-RU" altLang="ru-RU" b="1" dirty="0">
                <a:solidFill>
                  <a:srgbClr val="000080"/>
                </a:solidFill>
                <a:latin typeface="Courier New" panose="02070309020205020404" pitchFamily="49" charset="0"/>
                <a:cs typeface="Courier New" panose="02070309020205020404" pitchFamily="49" charset="0"/>
              </a:rPr>
              <a:t>item</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    &lt;/</a:t>
            </a:r>
            <a:r>
              <a:rPr lang="ru-RU" altLang="ru-RU" b="1" dirty="0">
                <a:solidFill>
                  <a:srgbClr val="000080"/>
                </a:solidFill>
                <a:latin typeface="Courier New" panose="02070309020205020404" pitchFamily="49" charset="0"/>
                <a:cs typeface="Courier New" panose="02070309020205020404" pitchFamily="49" charset="0"/>
              </a:rPr>
              <a:t>array</a:t>
            </a:r>
            <a:r>
              <a:rPr lang="ru-RU" altLang="ru-RU" dirty="0">
                <a:solidFill>
                  <a:srgbClr val="000000"/>
                </a:solidFill>
                <a:latin typeface="Courier New" panose="02070309020205020404" pitchFamily="49" charset="0"/>
                <a:cs typeface="Courier New" panose="02070309020205020404" pitchFamily="49" charset="0"/>
              </a:rPr>
              <a:t>&gt;</a:t>
            </a:r>
            <a:br>
              <a:rPr lang="ru-RU" altLang="ru-RU" dirty="0">
                <a:solidFill>
                  <a:srgbClr val="000000"/>
                </a:solidFill>
                <a:latin typeface="Courier New" panose="02070309020205020404" pitchFamily="49" charset="0"/>
                <a:cs typeface="Courier New" panose="02070309020205020404" pitchFamily="49" charset="0"/>
              </a:rPr>
            </a:br>
            <a:r>
              <a:rPr lang="ru-RU" altLang="ru-RU" dirty="0">
                <a:solidFill>
                  <a:srgbClr val="000000"/>
                </a:solidFill>
                <a:latin typeface="Courier New" panose="02070309020205020404" pitchFamily="49" charset="0"/>
                <a:cs typeface="Courier New" panose="02070309020205020404" pitchFamily="49" charset="0"/>
              </a:rPr>
              <a:t>&lt;/</a:t>
            </a:r>
            <a:r>
              <a:rPr lang="ru-RU" altLang="ru-RU" b="1" dirty="0">
                <a:solidFill>
                  <a:srgbClr val="000080"/>
                </a:solidFill>
                <a:latin typeface="Courier New" panose="02070309020205020404" pitchFamily="49" charset="0"/>
                <a:cs typeface="Courier New" panose="02070309020205020404" pitchFamily="49" charset="0"/>
              </a:rPr>
              <a:t>resources</a:t>
            </a:r>
            <a:r>
              <a:rPr lang="ru-RU" altLang="ru-RU" dirty="0">
                <a:solidFill>
                  <a:srgbClr val="000000"/>
                </a:solidFill>
                <a:latin typeface="Courier New" panose="02070309020205020404" pitchFamily="49" charset="0"/>
                <a:cs typeface="Courier New" panose="02070309020205020404" pitchFamily="49" charset="0"/>
              </a:rPr>
              <a:t>&gt;</a:t>
            </a:r>
            <a:endParaRPr lang="ru-RU" altLang="ru-RU" dirty="0">
              <a:solidFill>
                <a:prstClr val="black"/>
              </a:solidFill>
              <a:latin typeface="Courier New" panose="02070309020205020404" pitchFamily="49" charset="0"/>
              <a:cs typeface="Courier New" panose="02070309020205020404" pitchFamily="49" charset="0"/>
            </a:endParaRPr>
          </a:p>
          <a:p>
            <a:endParaRPr lang="ru-RU" dirty="0"/>
          </a:p>
        </p:txBody>
      </p:sp>
    </p:spTree>
    <p:extLst>
      <p:ext uri="{BB962C8B-B14F-4D97-AF65-F5344CB8AC3E}">
        <p14:creationId xmlns:p14="http://schemas.microsoft.com/office/powerpoint/2010/main" val="1773332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Strings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13</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a:spLocks noGrp="1"/>
          </p:cNvSpPr>
          <p:nvPr/>
        </p:nvSpPr>
        <p:spPr>
          <a:xfrm>
            <a:off x="426099" y="1076034"/>
            <a:ext cx="11218214" cy="451008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String resources are created with tag &lt;string&gt;</a:t>
            </a:r>
          </a:p>
          <a:p>
            <a:pPr lvl="0" fontAlgn="base">
              <a:lnSpc>
                <a:spcPct val="100000"/>
              </a:lnSpc>
              <a:spcBef>
                <a:spcPct val="0"/>
              </a:spcBef>
              <a:spcAft>
                <a:spcPct val="0"/>
              </a:spcAft>
            </a:pPr>
            <a:r>
              <a:rPr lang="en-US" dirty="0"/>
              <a:t>	</a:t>
            </a: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string </a:t>
            </a:r>
            <a:r>
              <a:rPr lang="ru-RU" altLang="ru-RU" sz="1600" b="1" dirty="0">
                <a:solidFill>
                  <a:srgbClr val="0000FF"/>
                </a:solidFill>
                <a:latin typeface="Courier New" pitchFamily="49" charset="0"/>
                <a:cs typeface="Courier New" pitchFamily="49" charset="0"/>
              </a:rPr>
              <a:t>name=</a:t>
            </a:r>
            <a:r>
              <a:rPr lang="ru-RU" altLang="ru-RU" sz="1600" b="1" dirty="0">
                <a:solidFill>
                  <a:srgbClr val="008000"/>
                </a:solidFill>
                <a:latin typeface="Courier New" pitchFamily="49" charset="0"/>
                <a:cs typeface="Courier New" pitchFamily="49" charset="0"/>
              </a:rPr>
              <a:t>"message"</a:t>
            </a:r>
            <a:r>
              <a:rPr lang="ru-RU" altLang="ru-RU" sz="1600" dirty="0">
                <a:solidFill>
                  <a:srgbClr val="000000"/>
                </a:solidFill>
                <a:latin typeface="Courier New" pitchFamily="49" charset="0"/>
                <a:cs typeface="Courier New" pitchFamily="49" charset="0"/>
              </a:rPr>
              <a:t>&gt;Just a message&lt;/</a:t>
            </a:r>
            <a:r>
              <a:rPr lang="ru-RU" altLang="ru-RU" sz="1600" b="1" dirty="0">
                <a:solidFill>
                  <a:srgbClr val="000080"/>
                </a:solidFill>
                <a:latin typeface="Courier New" pitchFamily="49" charset="0"/>
                <a:cs typeface="Courier New" pitchFamily="49" charset="0"/>
              </a:rPr>
              <a:t>string</a:t>
            </a:r>
            <a:r>
              <a:rPr lang="ru-RU" altLang="ru-RU" sz="1600" dirty="0">
                <a:solidFill>
                  <a:srgbClr val="000000"/>
                </a:solidFill>
                <a:latin typeface="Courier New" pitchFamily="49" charset="0"/>
                <a:cs typeface="Courier New" pitchFamily="49" charset="0"/>
              </a:rPr>
              <a:t>&gt;</a:t>
            </a:r>
            <a:endParaRPr lang="ru-RU" altLang="ru-RU" sz="1600" dirty="0">
              <a:solidFill>
                <a:prstClr val="black"/>
              </a:solidFill>
              <a:latin typeface="Arial" pitchFamily="34" charset="0"/>
              <a:cs typeface="Arial" pitchFamily="34" charset="0"/>
            </a:endParaRPr>
          </a:p>
          <a:p>
            <a:pPr>
              <a:spcBef>
                <a:spcPts val="0"/>
              </a:spcBef>
            </a:pPr>
            <a:endParaRPr lang="en-US" dirty="0"/>
          </a:p>
          <a:p>
            <a:r>
              <a:rPr lang="en-US" dirty="0"/>
              <a:t>HTML is supported inside string resources:</a:t>
            </a:r>
          </a:p>
          <a:p>
            <a:pPr lvl="0" fontAlgn="base">
              <a:lnSpc>
                <a:spcPct val="100000"/>
              </a:lnSpc>
              <a:spcBef>
                <a:spcPct val="0"/>
              </a:spcBef>
              <a:spcAft>
                <a:spcPct val="0"/>
              </a:spcAft>
            </a:pPr>
            <a:r>
              <a:rPr lang="en-US" dirty="0"/>
              <a:t>	</a:t>
            </a: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string </a:t>
            </a:r>
            <a:r>
              <a:rPr lang="ru-RU" altLang="ru-RU" sz="1600" b="1" dirty="0">
                <a:solidFill>
                  <a:srgbClr val="0000FF"/>
                </a:solidFill>
                <a:latin typeface="Courier New" pitchFamily="49" charset="0"/>
                <a:cs typeface="Courier New" pitchFamily="49" charset="0"/>
              </a:rPr>
              <a:t>name=</a:t>
            </a:r>
            <a:r>
              <a:rPr lang="ru-RU" altLang="ru-RU" sz="1600" b="1" dirty="0">
                <a:solidFill>
                  <a:srgbClr val="008000"/>
                </a:solidFill>
                <a:latin typeface="Courier New" pitchFamily="49" charset="0"/>
                <a:cs typeface="Courier New" pitchFamily="49" charset="0"/>
              </a:rPr>
              <a:t>"html_message"</a:t>
            </a:r>
            <a:r>
              <a:rPr lang="ru-RU" altLang="ru-RU" sz="1600" dirty="0">
                <a:solidFill>
                  <a:srgbClr val="000000"/>
                </a:solidFill>
                <a:latin typeface="Courier New" pitchFamily="49" charset="0"/>
                <a:cs typeface="Courier New" pitchFamily="49" charset="0"/>
              </a:rPr>
              <a:t>&gt;&lt;</a:t>
            </a:r>
            <a:r>
              <a:rPr lang="ru-RU" altLang="ru-RU" sz="1600" b="1" dirty="0">
                <a:solidFill>
                  <a:srgbClr val="000080"/>
                </a:solidFill>
                <a:latin typeface="Courier New" pitchFamily="49" charset="0"/>
                <a:cs typeface="Courier New" pitchFamily="49" charset="0"/>
              </a:rPr>
              <a:t>b</a:t>
            </a:r>
            <a:r>
              <a:rPr lang="ru-RU" altLang="ru-RU" sz="1600" dirty="0">
                <a:solidFill>
                  <a:srgbClr val="000000"/>
                </a:solidFill>
                <a:latin typeface="Courier New" pitchFamily="49" charset="0"/>
                <a:cs typeface="Courier New" pitchFamily="49" charset="0"/>
              </a:rPr>
              <a:t>&gt;Bold message&lt;/</a:t>
            </a:r>
            <a:r>
              <a:rPr lang="ru-RU" altLang="ru-RU" sz="1600" b="1" dirty="0">
                <a:solidFill>
                  <a:srgbClr val="000080"/>
                </a:solidFill>
                <a:latin typeface="Courier New" pitchFamily="49" charset="0"/>
                <a:cs typeface="Courier New" pitchFamily="49" charset="0"/>
              </a:rPr>
              <a:t>b</a:t>
            </a:r>
            <a:r>
              <a:rPr lang="ru-RU" altLang="ru-RU" sz="1600" dirty="0">
                <a:solidFill>
                  <a:srgbClr val="000000"/>
                </a:solidFill>
                <a:latin typeface="Courier New" pitchFamily="49" charset="0"/>
                <a:cs typeface="Courier New" pitchFamily="49" charset="0"/>
              </a:rPr>
              <a:t>&gt;&lt;/</a:t>
            </a:r>
            <a:r>
              <a:rPr lang="ru-RU" altLang="ru-RU" sz="1600" b="1" dirty="0">
                <a:solidFill>
                  <a:srgbClr val="000080"/>
                </a:solidFill>
                <a:latin typeface="Courier New" pitchFamily="49" charset="0"/>
                <a:cs typeface="Courier New" pitchFamily="49" charset="0"/>
              </a:rPr>
              <a:t>string</a:t>
            </a:r>
            <a:r>
              <a:rPr lang="ru-RU" altLang="ru-RU" sz="1600" dirty="0">
                <a:solidFill>
                  <a:srgbClr val="000000"/>
                </a:solidFill>
                <a:latin typeface="Courier New" pitchFamily="49" charset="0"/>
                <a:cs typeface="Courier New" pitchFamily="49" charset="0"/>
              </a:rPr>
              <a:t>&gt;</a:t>
            </a:r>
            <a:br>
              <a:rPr lang="ru-RU" altLang="ru-RU" sz="1600" dirty="0">
                <a:solidFill>
                  <a:srgbClr val="000000"/>
                </a:solidFill>
                <a:latin typeface="Courier New" pitchFamily="49" charset="0"/>
                <a:cs typeface="Courier New" pitchFamily="49" charset="0"/>
              </a:rPr>
            </a:br>
            <a:r>
              <a:rPr lang="en-US" altLang="ru-RU" sz="1600" dirty="0">
                <a:solidFill>
                  <a:srgbClr val="000000"/>
                </a:solidFill>
                <a:latin typeface="Courier New" pitchFamily="49" charset="0"/>
                <a:cs typeface="Courier New" pitchFamily="49" charset="0"/>
              </a:rPr>
              <a:t>	</a:t>
            </a: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string </a:t>
            </a:r>
            <a:r>
              <a:rPr lang="ru-RU" altLang="ru-RU" sz="1600" b="1" dirty="0">
                <a:solidFill>
                  <a:srgbClr val="0000FF"/>
                </a:solidFill>
                <a:latin typeface="Courier New" pitchFamily="49" charset="0"/>
                <a:cs typeface="Courier New" pitchFamily="49" charset="0"/>
              </a:rPr>
              <a:t>name=</a:t>
            </a:r>
            <a:r>
              <a:rPr lang="ru-RU" altLang="ru-RU" sz="1600" b="1" dirty="0">
                <a:solidFill>
                  <a:srgbClr val="008000"/>
                </a:solidFill>
                <a:latin typeface="Courier New" pitchFamily="49" charset="0"/>
                <a:cs typeface="Courier New" pitchFamily="49" charset="0"/>
              </a:rPr>
              <a:t>"cdata_message"</a:t>
            </a:r>
            <a:r>
              <a:rPr lang="ru-RU" altLang="ru-RU" sz="1600" dirty="0">
                <a:solidFill>
                  <a:srgbClr val="000000"/>
                </a:solidFill>
                <a:latin typeface="Courier New" pitchFamily="49" charset="0"/>
                <a:cs typeface="Courier New" pitchFamily="49" charset="0"/>
              </a:rPr>
              <a:t>&gt;&lt;![CDATA[&lt;b&gt;&lt;font color=#F50057&gt;Color message&lt;/font&gt;&lt;/b&gt;]]&gt;&lt;/</a:t>
            </a:r>
            <a:r>
              <a:rPr lang="ru-RU" altLang="ru-RU" sz="1600" b="1" dirty="0">
                <a:solidFill>
                  <a:srgbClr val="000080"/>
                </a:solidFill>
                <a:latin typeface="Courier New" pitchFamily="49" charset="0"/>
                <a:cs typeface="Courier New" pitchFamily="49" charset="0"/>
              </a:rPr>
              <a:t>string</a:t>
            </a:r>
            <a:r>
              <a:rPr lang="ru-RU" altLang="ru-RU" sz="1600" dirty="0">
                <a:solidFill>
                  <a:srgbClr val="000000"/>
                </a:solidFill>
                <a:latin typeface="Courier New" pitchFamily="49" charset="0"/>
                <a:cs typeface="Courier New" pitchFamily="49" charset="0"/>
              </a:rPr>
              <a:t>&gt;</a:t>
            </a:r>
            <a:endParaRPr lang="ru-RU" altLang="ru-RU" sz="1600" dirty="0">
              <a:solidFill>
                <a:prstClr val="black"/>
              </a:solidFill>
              <a:latin typeface="Arial" pitchFamily="34" charset="0"/>
              <a:cs typeface="Arial" pitchFamily="34" charset="0"/>
            </a:endParaRPr>
          </a:p>
          <a:p>
            <a:pPr>
              <a:spcBef>
                <a:spcPts val="0"/>
              </a:spcBef>
            </a:pPr>
            <a:endParaRPr lang="en-US" dirty="0"/>
          </a:p>
          <a:p>
            <a:r>
              <a:rPr lang="en-US" dirty="0"/>
              <a:t>You can use string resources with format() call but need to screen ESC symbols:</a:t>
            </a:r>
            <a:endParaRPr lang="ru-RU" dirty="0"/>
          </a:p>
          <a:p>
            <a:pPr lvl="0" fontAlgn="base">
              <a:lnSpc>
                <a:spcPct val="100000"/>
              </a:lnSpc>
              <a:spcBef>
                <a:spcPct val="0"/>
              </a:spcBef>
              <a:spcAft>
                <a:spcPct val="0"/>
              </a:spcAft>
            </a:pPr>
            <a:r>
              <a:rPr lang="en-US" dirty="0"/>
              <a:t>	</a:t>
            </a: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string </a:t>
            </a:r>
            <a:r>
              <a:rPr lang="ru-RU" altLang="ru-RU" sz="1600" b="1" dirty="0">
                <a:solidFill>
                  <a:srgbClr val="0000FF"/>
                </a:solidFill>
                <a:latin typeface="Courier New" pitchFamily="49" charset="0"/>
                <a:cs typeface="Courier New" pitchFamily="49" charset="0"/>
              </a:rPr>
              <a:t>name=</a:t>
            </a:r>
            <a:r>
              <a:rPr lang="ru-RU" altLang="ru-RU" sz="1600" b="1" dirty="0">
                <a:solidFill>
                  <a:srgbClr val="008000"/>
                </a:solidFill>
                <a:latin typeface="Courier New" pitchFamily="49" charset="0"/>
                <a:cs typeface="Courier New" pitchFamily="49" charset="0"/>
              </a:rPr>
              <a:t>"formatted_message"</a:t>
            </a:r>
            <a:r>
              <a:rPr lang="ru-RU" altLang="ru-RU" sz="1600" dirty="0">
                <a:solidFill>
                  <a:srgbClr val="000000"/>
                </a:solidFill>
                <a:latin typeface="Courier New" pitchFamily="49" charset="0"/>
                <a:cs typeface="Courier New" pitchFamily="49" charset="0"/>
              </a:rPr>
              <a:t>&gt;%s\n[%s]&lt;/</a:t>
            </a:r>
            <a:r>
              <a:rPr lang="ru-RU" altLang="ru-RU" sz="1600" b="1" dirty="0">
                <a:solidFill>
                  <a:srgbClr val="000080"/>
                </a:solidFill>
                <a:latin typeface="Courier New" pitchFamily="49" charset="0"/>
                <a:cs typeface="Courier New" pitchFamily="49" charset="0"/>
              </a:rPr>
              <a:t>string</a:t>
            </a:r>
            <a:r>
              <a:rPr lang="ru-RU" altLang="ru-RU" sz="1600" dirty="0">
                <a:solidFill>
                  <a:srgbClr val="000000"/>
                </a:solidFill>
                <a:latin typeface="Courier New" pitchFamily="49" charset="0"/>
                <a:cs typeface="Courier New" pitchFamily="49" charset="0"/>
              </a:rPr>
              <a:t>&gt;</a:t>
            </a:r>
            <a:endParaRPr lang="ru-RU" altLang="ru-RU" sz="1600" dirty="0">
              <a:solidFill>
                <a:prstClr val="black"/>
              </a:solidFill>
              <a:latin typeface="Arial" pitchFamily="34" charset="0"/>
              <a:cs typeface="Arial" pitchFamily="34" charset="0"/>
            </a:endParaRPr>
          </a:p>
          <a:p>
            <a:pPr>
              <a:spcBef>
                <a:spcPts val="0"/>
              </a:spcBef>
            </a:pPr>
            <a:endParaRPr lang="en-US" dirty="0"/>
          </a:p>
          <a:p>
            <a:r>
              <a:rPr lang="en-US" dirty="0"/>
              <a:t>To access string resources in code</a:t>
            </a:r>
            <a:r>
              <a:rPr lang="ru-RU" dirty="0"/>
              <a:t>:</a:t>
            </a:r>
          </a:p>
          <a:p>
            <a:pPr lvl="0" fontAlgn="base">
              <a:lnSpc>
                <a:spcPct val="100000"/>
              </a:lnSpc>
              <a:spcBef>
                <a:spcPct val="0"/>
              </a:spcBef>
              <a:spcAft>
                <a:spcPct val="0"/>
              </a:spcAft>
            </a:pPr>
            <a:r>
              <a:rPr lang="ru-RU" dirty="0"/>
              <a:t>	</a:t>
            </a:r>
            <a:r>
              <a:rPr lang="ru-RU" altLang="ru-RU" sz="1600" dirty="0">
                <a:solidFill>
                  <a:srgbClr val="000000"/>
                </a:solidFill>
                <a:latin typeface="Courier New" pitchFamily="49" charset="0"/>
                <a:cs typeface="Courier New" pitchFamily="49" charset="0"/>
              </a:rPr>
              <a:t>String message = getString(R.string.</a:t>
            </a:r>
            <a:r>
              <a:rPr lang="ru-RU" altLang="ru-RU" sz="1600" b="1" i="1" dirty="0">
                <a:solidFill>
                  <a:srgbClr val="660E7A"/>
                </a:solidFill>
                <a:latin typeface="Courier New" pitchFamily="49" charset="0"/>
                <a:cs typeface="Courier New" pitchFamily="49" charset="0"/>
              </a:rPr>
              <a:t>message</a:t>
            </a:r>
            <a:r>
              <a:rPr lang="ru-RU" altLang="ru-RU" sz="1600" dirty="0">
                <a:solidFill>
                  <a:srgbClr val="000000"/>
                </a:solidFill>
                <a:latin typeface="Courier New" pitchFamily="49" charset="0"/>
                <a:cs typeface="Courier New" pitchFamily="49" charset="0"/>
              </a:rPr>
              <a:t>);</a:t>
            </a:r>
            <a:br>
              <a:rPr lang="ru-RU" altLang="ru-RU" sz="1600" dirty="0">
                <a:solidFill>
                  <a:srgbClr val="000000"/>
                </a:solidFill>
                <a:latin typeface="Courier New" pitchFamily="49" charset="0"/>
                <a:cs typeface="Courier New" pitchFamily="49" charset="0"/>
              </a:rPr>
            </a:br>
            <a:r>
              <a:rPr lang="en-US" altLang="ru-RU" sz="1600" dirty="0">
                <a:solidFill>
                  <a:srgbClr val="000000"/>
                </a:solidFill>
                <a:latin typeface="Courier New" pitchFamily="49" charset="0"/>
                <a:cs typeface="Courier New" pitchFamily="49" charset="0"/>
              </a:rPr>
              <a:t>	</a:t>
            </a:r>
            <a:r>
              <a:rPr lang="ru-RU" altLang="ru-RU" sz="1600" dirty="0">
                <a:solidFill>
                  <a:srgbClr val="000000"/>
                </a:solidFill>
                <a:latin typeface="Courier New" pitchFamily="49" charset="0"/>
                <a:cs typeface="Courier New" pitchFamily="49" charset="0"/>
              </a:rPr>
              <a:t>Spanned htmlMessage= Html.</a:t>
            </a:r>
            <a:r>
              <a:rPr lang="ru-RU" altLang="ru-RU" sz="1600" i="1" dirty="0">
                <a:solidFill>
                  <a:srgbClr val="000000"/>
                </a:solidFill>
                <a:latin typeface="Courier New" pitchFamily="49" charset="0"/>
                <a:cs typeface="Courier New" pitchFamily="49" charset="0"/>
              </a:rPr>
              <a:t>fromHtml</a:t>
            </a:r>
            <a:r>
              <a:rPr lang="ru-RU" altLang="ru-RU" sz="1600" dirty="0">
                <a:solidFill>
                  <a:srgbClr val="000000"/>
                </a:solidFill>
                <a:latin typeface="Courier New" pitchFamily="49" charset="0"/>
                <a:cs typeface="Courier New" pitchFamily="49" charset="0"/>
              </a:rPr>
              <a:t>(getString(R.string.</a:t>
            </a:r>
            <a:r>
              <a:rPr lang="ru-RU" altLang="ru-RU" sz="1600" b="1" i="1" dirty="0">
                <a:solidFill>
                  <a:srgbClr val="660E7A"/>
                </a:solidFill>
                <a:latin typeface="Courier New" pitchFamily="49" charset="0"/>
                <a:cs typeface="Courier New" pitchFamily="49" charset="0"/>
              </a:rPr>
              <a:t>html_message</a:t>
            </a:r>
            <a:r>
              <a:rPr lang="ru-RU" altLang="ru-RU" sz="1600" dirty="0">
                <a:solidFill>
                  <a:srgbClr val="000000"/>
                </a:solidFill>
                <a:latin typeface="Courier New" pitchFamily="49" charset="0"/>
                <a:cs typeface="Courier New" pitchFamily="49" charset="0"/>
              </a:rPr>
              <a:t>));</a:t>
            </a:r>
            <a:br>
              <a:rPr lang="ru-RU" altLang="ru-RU" sz="1600" dirty="0">
                <a:solidFill>
                  <a:srgbClr val="000000"/>
                </a:solidFill>
                <a:latin typeface="Courier New" pitchFamily="49" charset="0"/>
                <a:cs typeface="Courier New" pitchFamily="49" charset="0"/>
              </a:rPr>
            </a:br>
            <a:r>
              <a:rPr lang="en-US" altLang="ru-RU" sz="1600" dirty="0">
                <a:solidFill>
                  <a:srgbClr val="000000"/>
                </a:solidFill>
                <a:latin typeface="Courier New" pitchFamily="49" charset="0"/>
                <a:cs typeface="Courier New" pitchFamily="49" charset="0"/>
              </a:rPr>
              <a:t>	</a:t>
            </a:r>
            <a:r>
              <a:rPr lang="ru-RU" altLang="ru-RU" sz="1600" dirty="0">
                <a:solidFill>
                  <a:srgbClr val="000000"/>
                </a:solidFill>
                <a:latin typeface="Courier New" pitchFamily="49" charset="0"/>
                <a:cs typeface="Courier New" pitchFamily="49" charset="0"/>
              </a:rPr>
              <a:t>Spanned cdataMessage= Html.</a:t>
            </a:r>
            <a:r>
              <a:rPr lang="ru-RU" altLang="ru-RU" sz="1600" i="1" dirty="0">
                <a:solidFill>
                  <a:srgbClr val="000000"/>
                </a:solidFill>
                <a:latin typeface="Courier New" pitchFamily="49" charset="0"/>
                <a:cs typeface="Courier New" pitchFamily="49" charset="0"/>
              </a:rPr>
              <a:t>fromHtml</a:t>
            </a:r>
            <a:r>
              <a:rPr lang="ru-RU" altLang="ru-RU" sz="1600" dirty="0">
                <a:solidFill>
                  <a:srgbClr val="000000"/>
                </a:solidFill>
                <a:latin typeface="Courier New" pitchFamily="49" charset="0"/>
                <a:cs typeface="Courier New" pitchFamily="49" charset="0"/>
              </a:rPr>
              <a:t>(getString(R.string.</a:t>
            </a:r>
            <a:r>
              <a:rPr lang="ru-RU" altLang="ru-RU" sz="1600" b="1" i="1" dirty="0">
                <a:solidFill>
                  <a:srgbClr val="660E7A"/>
                </a:solidFill>
                <a:latin typeface="Courier New" pitchFamily="49" charset="0"/>
                <a:cs typeface="Courier New" pitchFamily="49" charset="0"/>
              </a:rPr>
              <a:t>cdata_message</a:t>
            </a:r>
            <a:r>
              <a:rPr lang="ru-RU" altLang="ru-RU" sz="1600" dirty="0">
                <a:solidFill>
                  <a:srgbClr val="000000"/>
                </a:solidFill>
                <a:latin typeface="Courier New" pitchFamily="49" charset="0"/>
                <a:cs typeface="Courier New" pitchFamily="49" charset="0"/>
              </a:rPr>
              <a:t>));</a:t>
            </a:r>
            <a:br>
              <a:rPr lang="ru-RU" altLang="ru-RU" sz="1600" dirty="0">
                <a:solidFill>
                  <a:srgbClr val="000000"/>
                </a:solidFill>
                <a:latin typeface="Courier New" pitchFamily="49" charset="0"/>
                <a:cs typeface="Courier New" pitchFamily="49" charset="0"/>
              </a:rPr>
            </a:br>
            <a:r>
              <a:rPr lang="en-US" altLang="ru-RU" sz="1600" dirty="0">
                <a:solidFill>
                  <a:srgbClr val="000000"/>
                </a:solidFill>
                <a:latin typeface="Courier New" pitchFamily="49" charset="0"/>
                <a:cs typeface="Courier New" pitchFamily="49" charset="0"/>
              </a:rPr>
              <a:t>	</a:t>
            </a:r>
            <a:r>
              <a:rPr lang="ru-RU" altLang="ru-RU" sz="1600" dirty="0">
                <a:solidFill>
                  <a:srgbClr val="000000"/>
                </a:solidFill>
                <a:latin typeface="Courier New" pitchFamily="49" charset="0"/>
                <a:cs typeface="Courier New" pitchFamily="49" charset="0"/>
              </a:rPr>
              <a:t>String formattedMessage = String.</a:t>
            </a:r>
            <a:r>
              <a:rPr lang="ru-RU" altLang="ru-RU" sz="1600" i="1" dirty="0">
                <a:solidFill>
                  <a:srgbClr val="000000"/>
                </a:solidFill>
                <a:latin typeface="Courier New" pitchFamily="49" charset="0"/>
                <a:cs typeface="Courier New" pitchFamily="49" charset="0"/>
              </a:rPr>
              <a:t>format</a:t>
            </a:r>
            <a:r>
              <a:rPr lang="ru-RU" altLang="ru-RU" sz="1600" dirty="0">
                <a:solidFill>
                  <a:srgbClr val="000000"/>
                </a:solidFill>
                <a:latin typeface="Courier New" pitchFamily="49" charset="0"/>
                <a:cs typeface="Courier New" pitchFamily="49" charset="0"/>
              </a:rPr>
              <a:t>(getString(R.string.</a:t>
            </a:r>
            <a:r>
              <a:rPr lang="ru-RU" altLang="ru-RU" sz="1600" b="1" i="1" dirty="0">
                <a:solidFill>
                  <a:srgbClr val="660E7A"/>
                </a:solidFill>
                <a:latin typeface="Courier New" pitchFamily="49" charset="0"/>
                <a:cs typeface="Courier New" pitchFamily="49" charset="0"/>
              </a:rPr>
              <a:t>formatted_message</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"Hello"</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"world"</a:t>
            </a:r>
            <a:r>
              <a:rPr lang="ru-RU" altLang="ru-RU" sz="1600" dirty="0">
                <a:solidFill>
                  <a:srgbClr val="000000"/>
                </a:solidFill>
                <a:latin typeface="Courier New" pitchFamily="49" charset="0"/>
                <a:cs typeface="Courier New" pitchFamily="49" charset="0"/>
              </a:rPr>
              <a:t>);</a:t>
            </a:r>
            <a:endParaRPr lang="ru-RU" altLang="ru-RU" sz="1600" dirty="0">
              <a:solidFill>
                <a:prstClr val="black"/>
              </a:solidFill>
              <a:latin typeface="Arial" pitchFamily="34" charset="0"/>
              <a:cs typeface="Arial" pitchFamily="34" charset="0"/>
            </a:endParaRPr>
          </a:p>
          <a:p>
            <a:endParaRPr lang="ru-RU" dirty="0"/>
          </a:p>
        </p:txBody>
      </p:sp>
    </p:spTree>
    <p:extLst>
      <p:ext uri="{BB962C8B-B14F-4D97-AF65-F5344CB8AC3E}">
        <p14:creationId xmlns:p14="http://schemas.microsoft.com/office/powerpoint/2010/main" val="23960495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Colors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14</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a:spLocks noGrp="1"/>
          </p:cNvSpPr>
          <p:nvPr/>
        </p:nvSpPr>
        <p:spPr>
          <a:xfrm>
            <a:off x="677225" y="1173956"/>
            <a:ext cx="7538087" cy="45100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Color is set by tag &lt;color&gt; and one of 4 schemes: </a:t>
            </a:r>
            <a:endParaRPr lang="ru-RU" dirty="0"/>
          </a:p>
          <a:p>
            <a:pPr marL="285750" indent="-285750">
              <a:buFont typeface="Arial" panose="020B0604020202020204" pitchFamily="34" charset="0"/>
              <a:buChar char="•"/>
            </a:pPr>
            <a:r>
              <a:rPr lang="ru-RU" dirty="0"/>
              <a:t>#</a:t>
            </a:r>
            <a:r>
              <a:rPr lang="en-US" dirty="0"/>
              <a:t>RGB</a:t>
            </a:r>
          </a:p>
          <a:p>
            <a:pPr marL="285750" indent="-285750">
              <a:buFont typeface="Arial" panose="020B0604020202020204" pitchFamily="34" charset="0"/>
              <a:buChar char="•"/>
            </a:pPr>
            <a:r>
              <a:rPr lang="en-US" dirty="0"/>
              <a:t>#RRGGBB</a:t>
            </a:r>
          </a:p>
          <a:p>
            <a:pPr marL="285750" indent="-285750">
              <a:buFont typeface="Arial" panose="020B0604020202020204" pitchFamily="34" charset="0"/>
              <a:buChar char="•"/>
            </a:pPr>
            <a:r>
              <a:rPr lang="en-US" dirty="0"/>
              <a:t>#ARGB</a:t>
            </a:r>
          </a:p>
          <a:p>
            <a:pPr marL="285750" indent="-285750">
              <a:buFont typeface="Arial" panose="020B0604020202020204" pitchFamily="34" charset="0"/>
              <a:buChar char="•"/>
            </a:pPr>
            <a:r>
              <a:rPr lang="en-US" dirty="0"/>
              <a:t>#ARRGGBB</a:t>
            </a:r>
          </a:p>
          <a:p>
            <a:r>
              <a:rPr lang="en-US" dirty="0"/>
              <a:t>where</a:t>
            </a:r>
            <a:r>
              <a:rPr lang="ru-RU" dirty="0"/>
              <a:t> А – </a:t>
            </a:r>
            <a:r>
              <a:rPr lang="en-US" dirty="0"/>
              <a:t>alpha, R – red, G – green, B – blue</a:t>
            </a:r>
          </a:p>
          <a:p>
            <a:endParaRPr lang="en-US" dirty="0"/>
          </a:p>
          <a:p>
            <a:r>
              <a:rPr lang="en-US" dirty="0"/>
              <a:t>Example</a:t>
            </a:r>
            <a:r>
              <a:rPr lang="ru-RU" dirty="0"/>
              <a:t>: </a:t>
            </a:r>
          </a:p>
          <a:p>
            <a:pPr lvl="0" fontAlgn="base">
              <a:lnSpc>
                <a:spcPct val="100000"/>
              </a:lnSpc>
              <a:spcBef>
                <a:spcPct val="0"/>
              </a:spcBef>
              <a:spcAft>
                <a:spcPct val="0"/>
              </a:spcAft>
            </a:pP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color </a:t>
            </a:r>
            <a:r>
              <a:rPr lang="ru-RU" altLang="ru-RU" sz="1600" b="1" dirty="0">
                <a:solidFill>
                  <a:srgbClr val="0000FF"/>
                </a:solidFill>
                <a:latin typeface="Courier New" pitchFamily="49" charset="0"/>
                <a:cs typeface="Courier New" pitchFamily="49" charset="0"/>
              </a:rPr>
              <a:t>name=</a:t>
            </a:r>
            <a:r>
              <a:rPr lang="ru-RU" altLang="ru-RU" sz="1600" b="1" dirty="0">
                <a:solidFill>
                  <a:srgbClr val="008000"/>
                </a:solidFill>
                <a:latin typeface="Courier New" pitchFamily="49" charset="0"/>
                <a:cs typeface="Courier New" pitchFamily="49" charset="0"/>
              </a:rPr>
              <a:t>"opaque_blue"</a:t>
            </a:r>
            <a:r>
              <a:rPr lang="ru-RU" altLang="ru-RU" sz="1600" dirty="0">
                <a:solidFill>
                  <a:srgbClr val="000000"/>
                </a:solidFill>
                <a:latin typeface="Courier New" pitchFamily="49" charset="0"/>
                <a:cs typeface="Courier New" pitchFamily="49" charset="0"/>
              </a:rPr>
              <a:t>&gt;#00F&lt;/</a:t>
            </a:r>
            <a:r>
              <a:rPr lang="ru-RU" altLang="ru-RU" sz="1600" b="1" dirty="0">
                <a:solidFill>
                  <a:srgbClr val="000080"/>
                </a:solidFill>
                <a:latin typeface="Courier New" pitchFamily="49" charset="0"/>
                <a:cs typeface="Courier New" pitchFamily="49" charset="0"/>
              </a:rPr>
              <a:t>color</a:t>
            </a:r>
            <a:r>
              <a:rPr lang="ru-RU" altLang="ru-RU" sz="1600" dirty="0">
                <a:solidFill>
                  <a:srgbClr val="000000"/>
                </a:solidFill>
                <a:latin typeface="Courier New" pitchFamily="49" charset="0"/>
                <a:cs typeface="Courier New" pitchFamily="49" charset="0"/>
              </a:rPr>
              <a:t>&gt;</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color </a:t>
            </a:r>
            <a:r>
              <a:rPr lang="ru-RU" altLang="ru-RU" sz="1600" b="1" dirty="0">
                <a:solidFill>
                  <a:srgbClr val="0000FF"/>
                </a:solidFill>
                <a:latin typeface="Courier New" pitchFamily="49" charset="0"/>
                <a:cs typeface="Courier New" pitchFamily="49" charset="0"/>
              </a:rPr>
              <a:t>name=</a:t>
            </a:r>
            <a:r>
              <a:rPr lang="ru-RU" altLang="ru-RU" sz="1600" b="1" dirty="0">
                <a:solidFill>
                  <a:srgbClr val="008000"/>
                </a:solidFill>
                <a:latin typeface="Courier New" pitchFamily="49" charset="0"/>
                <a:cs typeface="Courier New" pitchFamily="49" charset="0"/>
              </a:rPr>
              <a:t>"transparent_green"</a:t>
            </a:r>
            <a:r>
              <a:rPr lang="ru-RU" altLang="ru-RU" sz="1600" dirty="0">
                <a:solidFill>
                  <a:srgbClr val="000000"/>
                </a:solidFill>
                <a:latin typeface="Courier New" pitchFamily="49" charset="0"/>
                <a:cs typeface="Courier New" pitchFamily="49" charset="0"/>
              </a:rPr>
              <a:t>&gt;#7700FF00&lt;/</a:t>
            </a:r>
            <a:r>
              <a:rPr lang="ru-RU" altLang="ru-RU" sz="1600" b="1" dirty="0">
                <a:solidFill>
                  <a:srgbClr val="000080"/>
                </a:solidFill>
                <a:latin typeface="Courier New" pitchFamily="49" charset="0"/>
                <a:cs typeface="Courier New" pitchFamily="49" charset="0"/>
              </a:rPr>
              <a:t>color</a:t>
            </a:r>
            <a:r>
              <a:rPr lang="ru-RU" altLang="ru-RU" sz="1600" dirty="0">
                <a:solidFill>
                  <a:srgbClr val="000000"/>
                </a:solidFill>
                <a:latin typeface="Courier New" pitchFamily="49" charset="0"/>
                <a:cs typeface="Courier New" pitchFamily="49" charset="0"/>
              </a:rPr>
              <a:t>&gt;</a:t>
            </a:r>
            <a:endParaRPr lang="ru-RU" altLang="ru-RU" sz="1600" dirty="0">
              <a:solidFill>
                <a:prstClr val="black"/>
              </a:solidFill>
              <a:latin typeface="Courier New" panose="02070309020205020404" pitchFamily="49" charset="0"/>
              <a:cs typeface="Courier New" panose="02070309020205020404" pitchFamily="49" charset="0"/>
            </a:endParaRPr>
          </a:p>
          <a:p>
            <a:endParaRPr lang="ru-RU" dirty="0"/>
          </a:p>
        </p:txBody>
      </p:sp>
      <p:pic>
        <p:nvPicPr>
          <p:cNvPr id="1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6553" y="1173956"/>
            <a:ext cx="5271946" cy="39004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5743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Dimensions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15</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a:spLocks noGrp="1"/>
          </p:cNvSpPr>
          <p:nvPr/>
        </p:nvSpPr>
        <p:spPr>
          <a:xfrm>
            <a:off x="399768" y="994354"/>
            <a:ext cx="6128773" cy="173455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Dimensions are used together with styles and </a:t>
            </a:r>
            <a:r>
              <a:rPr lang="en-US" dirty="0" err="1"/>
              <a:t>layuouts</a:t>
            </a:r>
            <a:r>
              <a:rPr lang="en-US" dirty="0"/>
              <a:t>. They are set with tag &lt;</a:t>
            </a:r>
            <a:r>
              <a:rPr lang="en-US" dirty="0" err="1"/>
              <a:t>dimen</a:t>
            </a:r>
            <a:r>
              <a:rPr lang="en-US" dirty="0"/>
              <a:t>&gt;:</a:t>
            </a:r>
          </a:p>
          <a:p>
            <a:pPr lvl="0" fontAlgn="base">
              <a:lnSpc>
                <a:spcPct val="100000"/>
              </a:lnSpc>
              <a:spcBef>
                <a:spcPct val="0"/>
              </a:spcBef>
              <a:spcAft>
                <a:spcPct val="0"/>
              </a:spcAft>
            </a:pPr>
            <a:endParaRPr lang="en-US" altLang="ru-RU" sz="16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dimen </a:t>
            </a:r>
            <a:r>
              <a:rPr lang="ru-RU" altLang="ru-RU" sz="1600" b="1" dirty="0">
                <a:solidFill>
                  <a:srgbClr val="0000FF"/>
                </a:solidFill>
                <a:latin typeface="Courier New" pitchFamily="49" charset="0"/>
                <a:cs typeface="Courier New" pitchFamily="49" charset="0"/>
              </a:rPr>
              <a:t>name=</a:t>
            </a:r>
            <a:r>
              <a:rPr lang="ru-RU" altLang="ru-RU" sz="1600" b="1" dirty="0">
                <a:solidFill>
                  <a:srgbClr val="008000"/>
                </a:solidFill>
                <a:latin typeface="Courier New" pitchFamily="49" charset="0"/>
                <a:cs typeface="Courier New" pitchFamily="49" charset="0"/>
              </a:rPr>
              <a:t>"view_padding"</a:t>
            </a:r>
            <a:r>
              <a:rPr lang="ru-RU" altLang="ru-RU" sz="1600" dirty="0">
                <a:solidFill>
                  <a:srgbClr val="000000"/>
                </a:solidFill>
                <a:latin typeface="Courier New" pitchFamily="49" charset="0"/>
                <a:cs typeface="Courier New" pitchFamily="49" charset="0"/>
              </a:rPr>
              <a:t>&gt;40</a:t>
            </a:r>
            <a:r>
              <a:rPr lang="en-US" altLang="ru-RU" sz="1600" dirty="0" err="1">
                <a:solidFill>
                  <a:srgbClr val="000000"/>
                </a:solidFill>
                <a:latin typeface="Courier New" pitchFamily="49" charset="0"/>
                <a:cs typeface="Courier New" pitchFamily="49" charset="0"/>
              </a:rPr>
              <a:t>px</a:t>
            </a: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dimen</a:t>
            </a:r>
            <a:r>
              <a:rPr lang="ru-RU" altLang="ru-RU" sz="1600" dirty="0">
                <a:solidFill>
                  <a:srgbClr val="000000"/>
                </a:solidFill>
                <a:latin typeface="Courier New" pitchFamily="49" charset="0"/>
                <a:cs typeface="Courier New" pitchFamily="49" charset="0"/>
              </a:rPr>
              <a:t>&gt;</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dimen </a:t>
            </a:r>
            <a:r>
              <a:rPr lang="ru-RU" altLang="ru-RU" sz="1600" b="1" dirty="0">
                <a:solidFill>
                  <a:srgbClr val="0000FF"/>
                </a:solidFill>
                <a:latin typeface="Courier New" pitchFamily="49" charset="0"/>
                <a:cs typeface="Courier New" pitchFamily="49" charset="0"/>
              </a:rPr>
              <a:t>name=</a:t>
            </a:r>
            <a:r>
              <a:rPr lang="ru-RU" altLang="ru-RU" sz="1600" b="1" dirty="0">
                <a:solidFill>
                  <a:srgbClr val="008000"/>
                </a:solidFill>
                <a:latin typeface="Courier New" pitchFamily="49" charset="0"/>
                <a:cs typeface="Courier New" pitchFamily="49" charset="0"/>
              </a:rPr>
              <a:t>"view_width"</a:t>
            </a:r>
            <a:r>
              <a:rPr lang="ru-RU" altLang="ru-RU" sz="1600" dirty="0">
                <a:solidFill>
                  <a:srgbClr val="000000"/>
                </a:solidFill>
                <a:latin typeface="Courier New" pitchFamily="49" charset="0"/>
                <a:cs typeface="Courier New" pitchFamily="49" charset="0"/>
              </a:rPr>
              <a:t>&gt;110dp&lt;/</a:t>
            </a:r>
            <a:r>
              <a:rPr lang="ru-RU" altLang="ru-RU" sz="1600" b="1" dirty="0">
                <a:solidFill>
                  <a:srgbClr val="000080"/>
                </a:solidFill>
                <a:latin typeface="Courier New" pitchFamily="49" charset="0"/>
                <a:cs typeface="Courier New" pitchFamily="49" charset="0"/>
              </a:rPr>
              <a:t>dimen</a:t>
            </a:r>
            <a:r>
              <a:rPr lang="ru-RU" altLang="ru-RU" sz="1600" dirty="0">
                <a:solidFill>
                  <a:srgbClr val="000000"/>
                </a:solidFill>
                <a:latin typeface="Courier New" pitchFamily="49" charset="0"/>
                <a:cs typeface="Courier New" pitchFamily="49" charset="0"/>
              </a:rPr>
              <a:t>&gt;</a:t>
            </a:r>
            <a:endParaRPr lang="ru-RU" altLang="ru-RU" sz="1600" dirty="0">
              <a:solidFill>
                <a:prstClr val="black"/>
              </a:solidFill>
              <a:latin typeface="Arial" pitchFamily="34" charset="0"/>
              <a:cs typeface="Arial" pitchFamily="34" charset="0"/>
            </a:endParaRPr>
          </a:p>
        </p:txBody>
      </p:sp>
      <p:pic>
        <p:nvPicPr>
          <p:cNvPr id="14" name="Picture 13" descr="D:\nexus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00249" y="925400"/>
            <a:ext cx="1458252" cy="282621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nexus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1598" y="925401"/>
            <a:ext cx="1489796" cy="29241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D:\nexus6.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31394" y="925400"/>
            <a:ext cx="2060838" cy="33195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Картинки по запросу android dp s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768" y="2486016"/>
            <a:ext cx="5974815" cy="27271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F1C6D5F-23C5-4E96-BBBA-E92E01969D0A}"/>
              </a:ext>
            </a:extLst>
          </p:cNvPr>
          <p:cNvSpPr/>
          <p:nvPr/>
        </p:nvSpPr>
        <p:spPr>
          <a:xfrm>
            <a:off x="597804" y="5335062"/>
            <a:ext cx="7460697" cy="646331"/>
          </a:xfrm>
          <a:prstGeom prst="rect">
            <a:avLst/>
          </a:prstGeom>
        </p:spPr>
        <p:txBody>
          <a:bodyPr wrap="square">
            <a:spAutoFit/>
          </a:bodyPr>
          <a:lstStyle/>
          <a:p>
            <a:r>
              <a:rPr lang="en-US" dirty="0"/>
              <a:t>Use </a:t>
            </a:r>
            <a:r>
              <a:rPr lang="en-US" b="1" dirty="0" err="1"/>
              <a:t>sp</a:t>
            </a:r>
            <a:r>
              <a:rPr lang="en-US" dirty="0"/>
              <a:t> for text size…because but it is scaled by the user’s font size preference.</a:t>
            </a:r>
          </a:p>
          <a:p>
            <a:r>
              <a:rPr lang="en-US" dirty="0"/>
              <a:t>Use </a:t>
            </a:r>
            <a:r>
              <a:rPr lang="en-US" b="1" dirty="0" err="1"/>
              <a:t>dp</a:t>
            </a:r>
            <a:r>
              <a:rPr lang="en-US" dirty="0"/>
              <a:t> for everything else.</a:t>
            </a:r>
          </a:p>
        </p:txBody>
      </p:sp>
    </p:spTree>
    <p:extLst>
      <p:ext uri="{BB962C8B-B14F-4D97-AF65-F5344CB8AC3E}">
        <p14:creationId xmlns:p14="http://schemas.microsoft.com/office/powerpoint/2010/main" val="2296457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err="1"/>
              <a:t>Drawables</a:t>
            </a:r>
            <a:endParaRPr lang="en-US"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16</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nvSpPr>
        <p:spPr>
          <a:xfrm>
            <a:off x="440813" y="946429"/>
            <a:ext cx="8169787" cy="5510932"/>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0"/>
              </a:spcBef>
            </a:pPr>
            <a:r>
              <a:rPr lang="en-US" sz="2600" dirty="0"/>
              <a:t>A </a:t>
            </a:r>
            <a:r>
              <a:rPr lang="en-US" sz="2600" dirty="0" err="1"/>
              <a:t>drawable</a:t>
            </a:r>
            <a:r>
              <a:rPr lang="en-US" sz="2600" dirty="0"/>
              <a:t> resource is a general concept for a graphic that can be drawn to the screen and which you can retrieve with APIs such as </a:t>
            </a:r>
            <a:r>
              <a:rPr lang="en-US" sz="2600" dirty="0" err="1"/>
              <a:t>getDrawable</a:t>
            </a:r>
            <a:r>
              <a:rPr lang="en-US" sz="2600" dirty="0"/>
              <a:t>(</a:t>
            </a:r>
            <a:r>
              <a:rPr lang="en-US" sz="2600" dirty="0" err="1"/>
              <a:t>int</a:t>
            </a:r>
            <a:r>
              <a:rPr lang="en-US" sz="2600" dirty="0"/>
              <a:t>) or apply to another XML resource with attributes such as </a:t>
            </a:r>
            <a:r>
              <a:rPr lang="en-US" sz="2600" dirty="0" err="1"/>
              <a:t>android:drawable</a:t>
            </a:r>
            <a:r>
              <a:rPr lang="en-US" sz="2600" dirty="0"/>
              <a:t> and </a:t>
            </a:r>
            <a:r>
              <a:rPr lang="en-US" sz="2600" dirty="0" err="1"/>
              <a:t>android:icon</a:t>
            </a:r>
            <a:r>
              <a:rPr lang="en-US" sz="2600" dirty="0"/>
              <a:t>. </a:t>
            </a:r>
          </a:p>
          <a:p>
            <a:pPr>
              <a:lnSpc>
                <a:spcPct val="120000"/>
              </a:lnSpc>
              <a:spcBef>
                <a:spcPts val="0"/>
              </a:spcBef>
            </a:pPr>
            <a:endParaRPr lang="en-US" sz="2600" dirty="0"/>
          </a:p>
          <a:p>
            <a:pPr>
              <a:lnSpc>
                <a:spcPct val="120000"/>
              </a:lnSpc>
              <a:spcBef>
                <a:spcPts val="0"/>
              </a:spcBef>
            </a:pPr>
            <a:r>
              <a:rPr lang="en-US" sz="2600" dirty="0"/>
              <a:t>Android supports bitmap files in three formats: </a:t>
            </a:r>
          </a:p>
          <a:p>
            <a:pPr marL="342900" indent="-342900">
              <a:lnSpc>
                <a:spcPct val="120000"/>
              </a:lnSpc>
              <a:spcBef>
                <a:spcPts val="0"/>
              </a:spcBef>
              <a:buFont typeface="Arial" panose="020B0604020202020204" pitchFamily="34" charset="0"/>
              <a:buChar char="•"/>
            </a:pPr>
            <a:r>
              <a:rPr lang="en-US" sz="2600" dirty="0"/>
              <a:t>.</a:t>
            </a:r>
            <a:r>
              <a:rPr lang="en-US" sz="2600" dirty="0" err="1"/>
              <a:t>png</a:t>
            </a:r>
            <a:r>
              <a:rPr lang="en-US" sz="2600" dirty="0"/>
              <a:t> (preferred)</a:t>
            </a:r>
          </a:p>
          <a:p>
            <a:pPr marL="342900" indent="-342900">
              <a:lnSpc>
                <a:spcPct val="120000"/>
              </a:lnSpc>
              <a:spcBef>
                <a:spcPts val="0"/>
              </a:spcBef>
              <a:buFont typeface="Arial" panose="020B0604020202020204" pitchFamily="34" charset="0"/>
              <a:buChar char="•"/>
            </a:pPr>
            <a:r>
              <a:rPr lang="en-US" sz="2600" dirty="0"/>
              <a:t>.jpg (acceptable)</a:t>
            </a:r>
          </a:p>
          <a:p>
            <a:pPr marL="342900" indent="-342900">
              <a:lnSpc>
                <a:spcPct val="120000"/>
              </a:lnSpc>
              <a:spcBef>
                <a:spcPts val="0"/>
              </a:spcBef>
              <a:buFont typeface="Arial" panose="020B0604020202020204" pitchFamily="34" charset="0"/>
              <a:buChar char="•"/>
            </a:pPr>
            <a:r>
              <a:rPr lang="en-US" sz="2600" dirty="0"/>
              <a:t>.gif (discouraged)</a:t>
            </a:r>
          </a:p>
          <a:p>
            <a:pPr>
              <a:lnSpc>
                <a:spcPct val="120000"/>
              </a:lnSpc>
              <a:spcBef>
                <a:spcPts val="0"/>
              </a:spcBef>
            </a:pPr>
            <a:r>
              <a:rPr lang="en-US" sz="2600" dirty="0"/>
              <a:t>Android also supports 9-patch, i.e. a PNG file with stretchable regions to allow image resizing based on content (.9.png). </a:t>
            </a:r>
          </a:p>
          <a:p>
            <a:pPr>
              <a:lnSpc>
                <a:spcPct val="120000"/>
              </a:lnSpc>
              <a:spcBef>
                <a:spcPts val="0"/>
              </a:spcBef>
            </a:pPr>
            <a:endParaRPr lang="en-US" sz="2600" dirty="0"/>
          </a:p>
          <a:p>
            <a:pPr>
              <a:lnSpc>
                <a:spcPct val="120000"/>
              </a:lnSpc>
              <a:spcBef>
                <a:spcPts val="0"/>
              </a:spcBef>
            </a:pPr>
            <a:r>
              <a:rPr lang="en-US" sz="2600" dirty="0"/>
              <a:t>Starting from Android 5.0 Scalable Vector Graphic (SVG) is also supported. </a:t>
            </a:r>
            <a:endParaRPr lang="ru-RU" sz="2600" dirty="0"/>
          </a:p>
          <a:p>
            <a:endParaRPr lang="en-US" sz="2600" dirty="0"/>
          </a:p>
          <a:p>
            <a:r>
              <a:rPr lang="en-US" sz="2600" dirty="0"/>
              <a:t>Filename (lowercase, without extension) is a resource identifier:</a:t>
            </a:r>
          </a:p>
          <a:p>
            <a:pPr marL="914400" lvl="2" indent="0" fontAlgn="base">
              <a:lnSpc>
                <a:spcPct val="100000"/>
              </a:lnSpc>
              <a:spcBef>
                <a:spcPct val="0"/>
              </a:spcBef>
              <a:spcAft>
                <a:spcPct val="0"/>
              </a:spcAft>
              <a:buNone/>
            </a:pPr>
            <a:endParaRPr lang="en-US" altLang="ru-RU" sz="1200" dirty="0">
              <a:solidFill>
                <a:srgbClr val="000000"/>
              </a:solidFill>
              <a:latin typeface="Courier New" pitchFamily="49" charset="0"/>
              <a:cs typeface="Courier New" pitchFamily="49" charset="0"/>
            </a:endParaRPr>
          </a:p>
          <a:p>
            <a:pPr marL="914400" lvl="2" indent="0" fontAlgn="base">
              <a:lnSpc>
                <a:spcPct val="100000"/>
              </a:lnSpc>
              <a:spcBef>
                <a:spcPct val="0"/>
              </a:spcBef>
              <a:spcAft>
                <a:spcPct val="0"/>
              </a:spcAft>
              <a:buNone/>
            </a:pPr>
            <a:r>
              <a:rPr lang="ru-RU" altLang="ru-RU" sz="2300" dirty="0">
                <a:solidFill>
                  <a:srgbClr val="000000"/>
                </a:solidFill>
                <a:latin typeface="Courier New" pitchFamily="49" charset="0"/>
                <a:cs typeface="Courier New" pitchFamily="49" charset="0"/>
              </a:rPr>
              <a:t>&lt;</a:t>
            </a:r>
            <a:r>
              <a:rPr lang="ru-RU" altLang="ru-RU" sz="2300" b="1" dirty="0">
                <a:solidFill>
                  <a:srgbClr val="000080"/>
                </a:solidFill>
                <a:latin typeface="Courier New" pitchFamily="49" charset="0"/>
                <a:cs typeface="Courier New" pitchFamily="49" charset="0"/>
              </a:rPr>
              <a:t>ImageButton</a:t>
            </a:r>
            <a:br>
              <a:rPr lang="ru-RU" altLang="ru-RU" sz="2300" b="1" dirty="0">
                <a:solidFill>
                  <a:srgbClr val="000080"/>
                </a:solidFill>
                <a:latin typeface="Courier New" pitchFamily="49" charset="0"/>
                <a:cs typeface="Courier New" pitchFamily="49" charset="0"/>
              </a:rPr>
            </a:br>
            <a:r>
              <a:rPr lang="ru-RU" altLang="ru-RU" sz="2300" b="1" dirty="0">
                <a:solidFill>
                  <a:srgbClr val="000080"/>
                </a:solidFill>
                <a:latin typeface="Courier New" pitchFamily="49" charset="0"/>
                <a:cs typeface="Courier New" pitchFamily="49" charset="0"/>
              </a:rPr>
              <a:t>    </a:t>
            </a:r>
            <a:r>
              <a:rPr lang="ru-RU" altLang="ru-RU" sz="2300" b="1" dirty="0">
                <a:solidFill>
                  <a:srgbClr val="660E7A"/>
                </a:solidFill>
                <a:latin typeface="Courier New" pitchFamily="49" charset="0"/>
                <a:cs typeface="Courier New" pitchFamily="49" charset="0"/>
              </a:rPr>
              <a:t>android</a:t>
            </a:r>
            <a:r>
              <a:rPr lang="ru-RU" altLang="ru-RU" sz="2300" b="1" dirty="0">
                <a:solidFill>
                  <a:srgbClr val="0000FF"/>
                </a:solidFill>
                <a:latin typeface="Courier New" pitchFamily="49" charset="0"/>
                <a:cs typeface="Courier New" pitchFamily="49" charset="0"/>
              </a:rPr>
              <a:t>:layout_width=</a:t>
            </a:r>
            <a:r>
              <a:rPr lang="ru-RU" altLang="ru-RU" sz="2300" b="1" dirty="0">
                <a:solidFill>
                  <a:srgbClr val="008000"/>
                </a:solidFill>
                <a:latin typeface="Courier New" pitchFamily="49" charset="0"/>
                <a:cs typeface="Courier New" pitchFamily="49" charset="0"/>
              </a:rPr>
              <a:t>"wrap_content"</a:t>
            </a:r>
            <a:br>
              <a:rPr lang="ru-RU" altLang="ru-RU" sz="2300" b="1" dirty="0">
                <a:solidFill>
                  <a:srgbClr val="008000"/>
                </a:solidFill>
                <a:latin typeface="Courier New" pitchFamily="49" charset="0"/>
                <a:cs typeface="Courier New" pitchFamily="49" charset="0"/>
              </a:rPr>
            </a:br>
            <a:r>
              <a:rPr lang="ru-RU" altLang="ru-RU" sz="2300" b="1" dirty="0">
                <a:solidFill>
                  <a:srgbClr val="008000"/>
                </a:solidFill>
                <a:latin typeface="Courier New" pitchFamily="49" charset="0"/>
                <a:cs typeface="Courier New" pitchFamily="49" charset="0"/>
              </a:rPr>
              <a:t>    </a:t>
            </a:r>
            <a:r>
              <a:rPr lang="ru-RU" altLang="ru-RU" sz="2300" b="1" dirty="0">
                <a:solidFill>
                  <a:srgbClr val="660E7A"/>
                </a:solidFill>
                <a:latin typeface="Courier New" pitchFamily="49" charset="0"/>
                <a:cs typeface="Courier New" pitchFamily="49" charset="0"/>
              </a:rPr>
              <a:t>android</a:t>
            </a:r>
            <a:r>
              <a:rPr lang="ru-RU" altLang="ru-RU" sz="2300" b="1" dirty="0">
                <a:solidFill>
                  <a:srgbClr val="0000FF"/>
                </a:solidFill>
                <a:latin typeface="Courier New" pitchFamily="49" charset="0"/>
                <a:cs typeface="Courier New" pitchFamily="49" charset="0"/>
              </a:rPr>
              <a:t>:layout_height=</a:t>
            </a:r>
            <a:r>
              <a:rPr lang="ru-RU" altLang="ru-RU" sz="2300" b="1" dirty="0">
                <a:solidFill>
                  <a:srgbClr val="008000"/>
                </a:solidFill>
                <a:latin typeface="Courier New" pitchFamily="49" charset="0"/>
                <a:cs typeface="Courier New" pitchFamily="49" charset="0"/>
              </a:rPr>
              <a:t>"wrap_content" </a:t>
            </a:r>
            <a:br>
              <a:rPr lang="ru-RU" altLang="ru-RU" sz="2300" b="1" dirty="0">
                <a:solidFill>
                  <a:srgbClr val="008000"/>
                </a:solidFill>
                <a:latin typeface="Courier New" pitchFamily="49" charset="0"/>
                <a:cs typeface="Courier New" pitchFamily="49" charset="0"/>
              </a:rPr>
            </a:br>
            <a:r>
              <a:rPr lang="ru-RU" altLang="ru-RU" sz="2300" b="1" dirty="0">
                <a:solidFill>
                  <a:srgbClr val="008000"/>
                </a:solidFill>
                <a:latin typeface="Courier New" pitchFamily="49" charset="0"/>
                <a:cs typeface="Courier New" pitchFamily="49" charset="0"/>
              </a:rPr>
              <a:t>    </a:t>
            </a:r>
            <a:r>
              <a:rPr lang="ru-RU" altLang="ru-RU" sz="2300" b="1" dirty="0">
                <a:solidFill>
                  <a:srgbClr val="660E7A"/>
                </a:solidFill>
                <a:latin typeface="Courier New" pitchFamily="49" charset="0"/>
                <a:cs typeface="Courier New" pitchFamily="49" charset="0"/>
              </a:rPr>
              <a:t>android</a:t>
            </a:r>
            <a:r>
              <a:rPr lang="ru-RU" altLang="ru-RU" sz="2300" b="1" dirty="0">
                <a:solidFill>
                  <a:srgbClr val="0000FF"/>
                </a:solidFill>
                <a:latin typeface="Courier New" pitchFamily="49" charset="0"/>
                <a:cs typeface="Courier New" pitchFamily="49" charset="0"/>
              </a:rPr>
              <a:t>:src=</a:t>
            </a:r>
            <a:r>
              <a:rPr lang="ru-RU" altLang="ru-RU" sz="2300" b="1" dirty="0">
                <a:solidFill>
                  <a:srgbClr val="008000"/>
                </a:solidFill>
                <a:latin typeface="Courier New" pitchFamily="49" charset="0"/>
                <a:cs typeface="Courier New" pitchFamily="49" charset="0"/>
              </a:rPr>
              <a:t>"@drawable/back"</a:t>
            </a:r>
            <a:r>
              <a:rPr lang="ru-RU" altLang="ru-RU" sz="2300" dirty="0">
                <a:solidFill>
                  <a:srgbClr val="000000"/>
                </a:solidFill>
                <a:latin typeface="Courier New" pitchFamily="49" charset="0"/>
                <a:cs typeface="Courier New" pitchFamily="49" charset="0"/>
              </a:rPr>
              <a:t>/&gt;</a:t>
            </a:r>
            <a:endParaRPr lang="en-US" altLang="ru-RU" sz="2300" dirty="0">
              <a:solidFill>
                <a:srgbClr val="000000"/>
              </a:solidFill>
              <a:latin typeface="Courier New" pitchFamily="49" charset="0"/>
              <a:cs typeface="Courier New" pitchFamily="49" charset="0"/>
            </a:endParaRPr>
          </a:p>
          <a:p>
            <a:pPr marL="914400" lvl="2" indent="0" fontAlgn="base">
              <a:lnSpc>
                <a:spcPct val="100000"/>
              </a:lnSpc>
              <a:spcBef>
                <a:spcPct val="0"/>
              </a:spcBef>
              <a:spcAft>
                <a:spcPct val="0"/>
              </a:spcAft>
              <a:buNone/>
            </a:pPr>
            <a:endParaRPr lang="en-US" altLang="ru-RU" sz="2300" dirty="0">
              <a:solidFill>
                <a:srgbClr val="000000"/>
              </a:solidFill>
              <a:latin typeface="Courier New" pitchFamily="49" charset="0"/>
              <a:cs typeface="Courier New" pitchFamily="49" charset="0"/>
            </a:endParaRPr>
          </a:p>
          <a:p>
            <a:pPr marL="914400" lvl="2" indent="0" fontAlgn="base">
              <a:lnSpc>
                <a:spcPct val="100000"/>
              </a:lnSpc>
              <a:spcBef>
                <a:spcPct val="0"/>
              </a:spcBef>
              <a:spcAft>
                <a:spcPct val="0"/>
              </a:spcAft>
              <a:buNone/>
            </a:pPr>
            <a:endParaRPr lang="ru-RU" altLang="ru-RU" sz="2300" dirty="0">
              <a:solidFill>
                <a:prstClr val="black"/>
              </a:solidFill>
              <a:latin typeface="Courier New" panose="02070309020205020404" pitchFamily="49" charset="0"/>
              <a:cs typeface="Courier New" panose="02070309020205020404" pitchFamily="49" charset="0"/>
            </a:endParaRPr>
          </a:p>
          <a:p>
            <a:pPr lvl="0" fontAlgn="base">
              <a:lnSpc>
                <a:spcPct val="100000"/>
              </a:lnSpc>
              <a:spcBef>
                <a:spcPct val="0"/>
              </a:spcBef>
              <a:spcAft>
                <a:spcPct val="0"/>
              </a:spcAft>
            </a:pPr>
            <a:r>
              <a:rPr lang="en-US" altLang="ru-RU" sz="2300" dirty="0">
                <a:solidFill>
                  <a:srgbClr val="000000"/>
                </a:solidFill>
                <a:latin typeface="Courier New" pitchFamily="49" charset="0"/>
                <a:cs typeface="Courier New" pitchFamily="49" charset="0"/>
              </a:rPr>
              <a:t>	</a:t>
            </a:r>
            <a:r>
              <a:rPr lang="ru-RU" altLang="ru-RU" sz="2300" dirty="0">
                <a:solidFill>
                  <a:srgbClr val="000000"/>
                </a:solidFill>
                <a:latin typeface="Courier New" pitchFamily="49" charset="0"/>
                <a:cs typeface="Courier New" pitchFamily="49" charset="0"/>
              </a:rPr>
              <a:t>Drawable back = </a:t>
            </a:r>
            <a:endParaRPr lang="en-US" altLang="ru-RU" sz="23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r>
              <a:rPr lang="en-US" altLang="ru-RU" sz="2300" dirty="0">
                <a:solidFill>
                  <a:srgbClr val="000000"/>
                </a:solidFill>
                <a:latin typeface="Courier New" pitchFamily="49" charset="0"/>
                <a:cs typeface="Courier New" pitchFamily="49" charset="0"/>
              </a:rPr>
              <a:t>	</a:t>
            </a:r>
            <a:r>
              <a:rPr lang="ru-RU" altLang="ru-RU" sz="2300" dirty="0">
                <a:solidFill>
                  <a:srgbClr val="000000"/>
                </a:solidFill>
                <a:latin typeface="Courier New" pitchFamily="49" charset="0"/>
                <a:cs typeface="Courier New" pitchFamily="49" charset="0"/>
              </a:rPr>
              <a:t>getResources().getDrawable(R.drawable.</a:t>
            </a:r>
            <a:r>
              <a:rPr lang="ru-RU" altLang="ru-RU" sz="2300" b="1" i="1" dirty="0">
                <a:solidFill>
                  <a:srgbClr val="660E7A"/>
                </a:solidFill>
                <a:latin typeface="Courier New" pitchFamily="49" charset="0"/>
                <a:cs typeface="Courier New" pitchFamily="49" charset="0"/>
              </a:rPr>
              <a:t>back</a:t>
            </a:r>
            <a:r>
              <a:rPr lang="ru-RU" altLang="ru-RU" sz="2300" dirty="0">
                <a:solidFill>
                  <a:srgbClr val="000000"/>
                </a:solidFill>
                <a:latin typeface="Courier New" pitchFamily="49" charset="0"/>
                <a:cs typeface="Courier New" pitchFamily="49" charset="0"/>
              </a:rPr>
              <a:t>, getTheme());</a:t>
            </a:r>
            <a:endParaRPr lang="ru-RU" altLang="ru-RU" sz="2300" dirty="0">
              <a:solidFill>
                <a:prstClr val="black"/>
              </a:solidFill>
              <a:latin typeface="Courier New" panose="02070309020205020404" pitchFamily="49" charset="0"/>
              <a:cs typeface="Courier New" panose="02070309020205020404" pitchFamily="49" charset="0"/>
            </a:endParaRPr>
          </a:p>
          <a:p>
            <a:endParaRPr lang="ru-RU" dirty="0"/>
          </a:p>
          <a:p>
            <a:endParaRPr lang="ru-RU" dirty="0"/>
          </a:p>
        </p:txBody>
      </p:sp>
      <p:pic>
        <p:nvPicPr>
          <p:cNvPr id="1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9914" y="1543527"/>
            <a:ext cx="3562698" cy="441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99483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2" name="TextBox 1"/>
          <p:cNvSpPr txBox="1"/>
          <p:nvPr/>
        </p:nvSpPr>
        <p:spPr>
          <a:xfrm>
            <a:off x="6096000" y="2468880"/>
            <a:ext cx="6072188" cy="1446550"/>
          </a:xfrm>
          <a:prstGeom prst="rect">
            <a:avLst/>
          </a:prstGeom>
          <a:solidFill>
            <a:srgbClr val="002060"/>
          </a:solidFill>
        </p:spPr>
        <p:txBody>
          <a:bodyPr wrap="square" rtlCol="0">
            <a:spAutoFit/>
          </a:bodyPr>
          <a:lstStyle/>
          <a:p>
            <a:r>
              <a:rPr lang="en-US" sz="4400" dirty="0">
                <a:solidFill>
                  <a:schemeClr val="bg1"/>
                </a:solidFill>
              </a:rPr>
              <a:t>Menu</a:t>
            </a:r>
          </a:p>
          <a:p>
            <a:endParaRPr lang="ru-RU" sz="4400" dirty="0">
              <a:solidFill>
                <a:schemeClr val="bg1"/>
              </a:solidFill>
            </a:endParaRPr>
          </a:p>
        </p:txBody>
      </p:sp>
    </p:spTree>
    <p:extLst>
      <p:ext uri="{BB962C8B-B14F-4D97-AF65-F5344CB8AC3E}">
        <p14:creationId xmlns:p14="http://schemas.microsoft.com/office/powerpoint/2010/main" val="1588749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Menu</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18</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Текст 2"/>
          <p:cNvSpPr>
            <a:spLocks noGrp="1"/>
          </p:cNvSpPr>
          <p:nvPr/>
        </p:nvSpPr>
        <p:spPr>
          <a:xfrm>
            <a:off x="503566" y="1000219"/>
            <a:ext cx="8769021" cy="4857563"/>
          </a:xfrm>
          <a:prstGeom prst="rect">
            <a:avLst/>
          </a:prstGeom>
        </p:spPr>
        <p:txBody>
          <a:bodyPr vert="horz" lIns="91440" tIns="45720" rIns="91440" bIns="45720" numCol="2"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Main elements</a:t>
            </a:r>
            <a:r>
              <a:rPr lang="ru-RU" dirty="0"/>
              <a:t>:</a:t>
            </a:r>
          </a:p>
          <a:p>
            <a:pPr marL="285750" indent="-285750">
              <a:buFont typeface="Arial" pitchFamily="34" charset="0"/>
              <a:buChar char="•"/>
            </a:pPr>
            <a:r>
              <a:rPr lang="ru-RU" dirty="0"/>
              <a:t>&lt;menu&gt; — </a:t>
            </a:r>
            <a:r>
              <a:rPr lang="en-US" dirty="0"/>
              <a:t>root element</a:t>
            </a:r>
            <a:endParaRPr lang="ru-RU" dirty="0"/>
          </a:p>
          <a:p>
            <a:pPr marL="285750" indent="-285750">
              <a:buFont typeface="Arial" pitchFamily="34" charset="0"/>
              <a:buChar char="•"/>
            </a:pPr>
            <a:r>
              <a:rPr lang="ru-RU" dirty="0"/>
              <a:t>&lt;group&gt; — </a:t>
            </a:r>
            <a:r>
              <a:rPr lang="en-US" dirty="0"/>
              <a:t>container element</a:t>
            </a:r>
            <a:endParaRPr lang="ru-RU" dirty="0"/>
          </a:p>
          <a:p>
            <a:pPr marL="285750" indent="-285750">
              <a:buFont typeface="Arial" pitchFamily="34" charset="0"/>
              <a:buChar char="•"/>
            </a:pPr>
            <a:r>
              <a:rPr lang="ru-RU" dirty="0"/>
              <a:t>&lt;item&gt; — </a:t>
            </a:r>
            <a:r>
              <a:rPr lang="en-US" dirty="0"/>
              <a:t>item element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Menu item can have several attributes:</a:t>
            </a:r>
            <a:endParaRPr lang="ru-RU" dirty="0"/>
          </a:p>
          <a:p>
            <a:pPr marL="285750" indent="-285750">
              <a:buFont typeface="Arial" pitchFamily="34" charset="0"/>
              <a:buChar char="•"/>
            </a:pPr>
            <a:r>
              <a:rPr lang="en-US" dirty="0" err="1"/>
              <a:t>i</a:t>
            </a:r>
            <a:r>
              <a:rPr lang="ru-RU" dirty="0"/>
              <a:t>d –</a:t>
            </a:r>
            <a:r>
              <a:rPr lang="en-US" dirty="0"/>
              <a:t> menu</a:t>
            </a:r>
            <a:r>
              <a:rPr lang="ru-RU" dirty="0"/>
              <a:t> </a:t>
            </a:r>
            <a:r>
              <a:rPr lang="en-US" dirty="0"/>
              <a:t>item identifier</a:t>
            </a:r>
            <a:endParaRPr lang="ru-RU" dirty="0"/>
          </a:p>
          <a:p>
            <a:pPr marL="285750" indent="-285750">
              <a:buFont typeface="Arial" pitchFamily="34" charset="0"/>
              <a:buChar char="•"/>
            </a:pPr>
            <a:r>
              <a:rPr lang="en-US" dirty="0"/>
              <a:t>t</a:t>
            </a:r>
            <a:r>
              <a:rPr lang="ru-RU" dirty="0"/>
              <a:t>itle – </a:t>
            </a:r>
            <a:r>
              <a:rPr lang="en-US" dirty="0"/>
              <a:t>menu item text</a:t>
            </a:r>
            <a:endParaRPr lang="ru-RU" dirty="0"/>
          </a:p>
          <a:p>
            <a:pPr marL="285750" indent="-285750">
              <a:buFont typeface="Arial" pitchFamily="34" charset="0"/>
              <a:buChar char="•"/>
            </a:pPr>
            <a:r>
              <a:rPr lang="ru-RU" dirty="0"/>
              <a:t>icon</a:t>
            </a:r>
            <a:r>
              <a:rPr lang="en-US" dirty="0"/>
              <a:t> – menu item icon</a:t>
            </a:r>
            <a:endParaRPr lang="ru-RU" dirty="0"/>
          </a:p>
          <a:p>
            <a:pPr marL="285750" indent="-285750">
              <a:buFont typeface="Arial" pitchFamily="34" charset="0"/>
              <a:buChar char="•"/>
            </a:pPr>
            <a:endParaRPr lang="ru-RU" dirty="0"/>
          </a:p>
          <a:p>
            <a:endParaRPr lang="ru-RU" dirty="0"/>
          </a:p>
        </p:txBody>
      </p:sp>
      <p:sp>
        <p:nvSpPr>
          <p:cNvPr id="14" name="Rectangle 13"/>
          <p:cNvSpPr>
            <a:spLocks noChangeArrowheads="1"/>
          </p:cNvSpPr>
          <p:nvPr/>
        </p:nvSpPr>
        <p:spPr bwMode="auto">
          <a:xfrm>
            <a:off x="1209070" y="2885657"/>
            <a:ext cx="8566422"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sz="1600" b="0" i="0" u="none" strike="noStrike" cap="none" normalizeH="0" baseline="0" dirty="0">
                <a:ln>
                  <a:noFill/>
                </a:ln>
                <a:solidFill>
                  <a:srgbClr val="000000"/>
                </a:solidFill>
                <a:effectLst/>
                <a:latin typeface="Courier New" pitchFamily="49" charset="0"/>
                <a:cs typeface="Courier New" pitchFamily="49" charset="0"/>
              </a:rPr>
              <a:t>&lt;</a:t>
            </a:r>
            <a:r>
              <a:rPr kumimoji="0" lang="ru-RU" sz="1600" b="1" i="0" u="none" strike="noStrike" cap="none" normalizeH="0" baseline="0" dirty="0">
                <a:ln>
                  <a:noFill/>
                </a:ln>
                <a:solidFill>
                  <a:srgbClr val="000080"/>
                </a:solidFill>
                <a:effectLst/>
                <a:latin typeface="Courier New" pitchFamily="49" charset="0"/>
                <a:cs typeface="Courier New" pitchFamily="49" charset="0"/>
              </a:rPr>
              <a:t>menu </a:t>
            </a:r>
            <a:r>
              <a:rPr kumimoji="0" lang="ru-RU" sz="1600" b="1" i="0" u="none" strike="noStrike" cap="none" normalizeH="0" baseline="0" dirty="0">
                <a:ln>
                  <a:noFill/>
                </a:ln>
                <a:solidFill>
                  <a:srgbClr val="0000FF"/>
                </a:solidFill>
                <a:effectLst/>
                <a:latin typeface="Courier New" pitchFamily="49" charset="0"/>
                <a:cs typeface="Courier New" pitchFamily="49" charset="0"/>
              </a:rPr>
              <a:t>xmlns:</a:t>
            </a:r>
            <a:r>
              <a:rPr kumimoji="0" lang="ru-RU" sz="1600" b="1" i="0" u="none" strike="noStrike" cap="none" normalizeH="0" baseline="0" dirty="0">
                <a:ln>
                  <a:noFill/>
                </a:ln>
                <a:solidFill>
                  <a:srgbClr val="660E7A"/>
                </a:solidFill>
                <a:effectLst/>
                <a:latin typeface="Courier New" pitchFamily="49" charset="0"/>
                <a:cs typeface="Courier New" pitchFamily="49" charset="0"/>
              </a:rPr>
              <a:t>android</a:t>
            </a:r>
            <a:r>
              <a:rPr kumimoji="0" lang="ru-RU" sz="1600" b="1" i="0" u="none" strike="noStrike" cap="none" normalizeH="0" baseline="0" dirty="0">
                <a:ln>
                  <a:noFill/>
                </a:ln>
                <a:solidFill>
                  <a:srgbClr val="0000FF"/>
                </a:solidFill>
                <a:effectLst/>
                <a:latin typeface="Courier New" pitchFamily="49" charset="0"/>
                <a:cs typeface="Courier New" pitchFamily="49" charset="0"/>
              </a:rPr>
              <a:t>=</a:t>
            </a:r>
            <a:r>
              <a:rPr kumimoji="0" lang="ru-RU" sz="1600" b="1" i="0" u="none" strike="noStrike" cap="none" normalizeH="0" baseline="0" dirty="0">
                <a:ln>
                  <a:noFill/>
                </a:ln>
                <a:solidFill>
                  <a:srgbClr val="008000"/>
                </a:solidFill>
                <a:effectLst/>
                <a:latin typeface="Courier New" pitchFamily="49" charset="0"/>
                <a:cs typeface="Courier New" pitchFamily="49" charset="0"/>
              </a:rPr>
              <a:t>"http://schemas.android.com/apk/res/android"</a:t>
            </a:r>
            <a:br>
              <a:rPr kumimoji="0" lang="ru-RU" sz="1600" b="1" i="0" u="none" strike="noStrike" cap="none" normalizeH="0" baseline="0" dirty="0">
                <a:ln>
                  <a:noFill/>
                </a:ln>
                <a:solidFill>
                  <a:srgbClr val="008000"/>
                </a:solidFill>
                <a:effectLst/>
                <a:latin typeface="Courier New" pitchFamily="49" charset="0"/>
                <a:cs typeface="Courier New" pitchFamily="49" charset="0"/>
              </a:rPr>
            </a:br>
            <a:r>
              <a:rPr kumimoji="0" lang="ru-RU" sz="1600" b="1" i="0" u="none" strike="noStrike" cap="none" normalizeH="0" baseline="0" dirty="0">
                <a:ln>
                  <a:noFill/>
                </a:ln>
                <a:solidFill>
                  <a:srgbClr val="008000"/>
                </a:solidFill>
                <a:effectLst/>
                <a:latin typeface="Courier New" pitchFamily="49" charset="0"/>
                <a:cs typeface="Courier New" pitchFamily="49" charset="0"/>
              </a:rPr>
              <a:t>      </a:t>
            </a:r>
            <a:r>
              <a:rPr kumimoji="0" lang="ru-RU" sz="1600" b="1" i="0" u="none" strike="noStrike" cap="none" normalizeH="0" baseline="0" dirty="0">
                <a:ln>
                  <a:noFill/>
                </a:ln>
                <a:solidFill>
                  <a:srgbClr val="0000FF"/>
                </a:solidFill>
                <a:effectLst/>
                <a:latin typeface="Courier New" pitchFamily="49" charset="0"/>
                <a:cs typeface="Courier New" pitchFamily="49" charset="0"/>
              </a:rPr>
              <a:t>xmlns:</a:t>
            </a:r>
            <a:r>
              <a:rPr kumimoji="0" lang="ru-RU" sz="1600" b="1" i="0" u="none" strike="noStrike" cap="none" normalizeH="0" baseline="0" dirty="0">
                <a:ln>
                  <a:noFill/>
                </a:ln>
                <a:solidFill>
                  <a:srgbClr val="660E7A"/>
                </a:solidFill>
                <a:effectLst/>
                <a:latin typeface="Courier New" pitchFamily="49" charset="0"/>
                <a:cs typeface="Courier New" pitchFamily="49" charset="0"/>
              </a:rPr>
              <a:t>app</a:t>
            </a:r>
            <a:r>
              <a:rPr kumimoji="0" lang="ru-RU" sz="1600" b="1" i="0" u="none" strike="noStrike" cap="none" normalizeH="0" baseline="0" dirty="0">
                <a:ln>
                  <a:noFill/>
                </a:ln>
                <a:solidFill>
                  <a:srgbClr val="0000FF"/>
                </a:solidFill>
                <a:effectLst/>
                <a:latin typeface="Courier New" pitchFamily="49" charset="0"/>
                <a:cs typeface="Courier New" pitchFamily="49" charset="0"/>
              </a:rPr>
              <a:t>=</a:t>
            </a:r>
            <a:r>
              <a:rPr kumimoji="0" lang="ru-RU" sz="1600" b="1" i="0" u="none" strike="noStrike" cap="none" normalizeH="0" baseline="0" dirty="0">
                <a:ln>
                  <a:noFill/>
                </a:ln>
                <a:solidFill>
                  <a:srgbClr val="008000"/>
                </a:solidFill>
                <a:effectLst/>
                <a:latin typeface="Courier New" pitchFamily="49" charset="0"/>
                <a:cs typeface="Courier New" pitchFamily="49" charset="0"/>
              </a:rPr>
              <a:t>"http://schemas.android.com/apk/res-auto"</a:t>
            </a:r>
            <a:r>
              <a:rPr kumimoji="0" lang="ru-RU" sz="1600" b="0" i="0" u="none" strike="noStrike" cap="none" normalizeH="0" baseline="0" dirty="0">
                <a:ln>
                  <a:noFill/>
                </a:ln>
                <a:solidFill>
                  <a:srgbClr val="000000"/>
                </a:solidFill>
                <a:effectLst/>
                <a:latin typeface="Courier New" pitchFamily="49" charset="0"/>
                <a:cs typeface="Courier New" pitchFamily="49" charset="0"/>
              </a:rPr>
              <a:t>&gt;</a:t>
            </a:r>
            <a:br>
              <a:rPr kumimoji="0" lang="ru-RU" sz="1600" b="0" i="0" u="none" strike="noStrike" cap="none" normalizeH="0" baseline="0" dirty="0">
                <a:ln>
                  <a:noFill/>
                </a:ln>
                <a:solidFill>
                  <a:srgbClr val="000000"/>
                </a:solidFill>
                <a:effectLst/>
                <a:latin typeface="Courier New" pitchFamily="49" charset="0"/>
                <a:cs typeface="Courier New" pitchFamily="49" charset="0"/>
              </a:rPr>
            </a:br>
            <a:br>
              <a:rPr kumimoji="0" lang="ru-RU" sz="1600" b="0" i="0" u="none" strike="noStrike" cap="none" normalizeH="0" baseline="0" dirty="0">
                <a:ln>
                  <a:noFill/>
                </a:ln>
                <a:solidFill>
                  <a:srgbClr val="000000"/>
                </a:solidFill>
                <a:effectLst/>
                <a:latin typeface="Courier New" pitchFamily="49" charset="0"/>
                <a:cs typeface="Courier New" pitchFamily="49" charset="0"/>
              </a:rPr>
            </a:br>
            <a:r>
              <a:rPr kumimoji="0" lang="ru-RU" sz="1600" b="0" i="0" u="none" strike="noStrike" cap="none" normalizeH="0" baseline="0" dirty="0">
                <a:ln>
                  <a:noFill/>
                </a:ln>
                <a:solidFill>
                  <a:srgbClr val="000000"/>
                </a:solidFill>
                <a:effectLst/>
                <a:latin typeface="Courier New" pitchFamily="49" charset="0"/>
                <a:cs typeface="Courier New" pitchFamily="49" charset="0"/>
              </a:rPr>
              <a:t>    &lt;</a:t>
            </a:r>
            <a:r>
              <a:rPr kumimoji="0" lang="ru-RU" sz="1600" b="1" i="0" u="none" strike="noStrike" cap="none" normalizeH="0" baseline="0" dirty="0">
                <a:ln>
                  <a:noFill/>
                </a:ln>
                <a:solidFill>
                  <a:srgbClr val="000080"/>
                </a:solidFill>
                <a:effectLst/>
                <a:latin typeface="Courier New" pitchFamily="49" charset="0"/>
                <a:cs typeface="Courier New" pitchFamily="49" charset="0"/>
              </a:rPr>
              <a:t>item</a:t>
            </a:r>
            <a:br>
              <a:rPr kumimoji="0" lang="ru-RU" sz="1600" b="1" i="0" u="none" strike="noStrike" cap="none" normalizeH="0" baseline="0" dirty="0">
                <a:ln>
                  <a:noFill/>
                </a:ln>
                <a:solidFill>
                  <a:srgbClr val="000080"/>
                </a:solidFill>
                <a:effectLst/>
                <a:latin typeface="Courier New" pitchFamily="49" charset="0"/>
                <a:cs typeface="Courier New" pitchFamily="49" charset="0"/>
              </a:rPr>
            </a:br>
            <a:r>
              <a:rPr kumimoji="0" lang="ru-RU" sz="1600" b="1" i="0" u="none" strike="noStrike" cap="none" normalizeH="0" baseline="0" dirty="0">
                <a:ln>
                  <a:noFill/>
                </a:ln>
                <a:solidFill>
                  <a:srgbClr val="000080"/>
                </a:solidFill>
                <a:effectLst/>
                <a:latin typeface="Courier New" pitchFamily="49" charset="0"/>
                <a:cs typeface="Courier New" pitchFamily="49" charset="0"/>
              </a:rPr>
              <a:t>        </a:t>
            </a:r>
            <a:r>
              <a:rPr kumimoji="0" lang="ru-RU" sz="1600" b="1" i="0" u="none" strike="noStrike" cap="none" normalizeH="0" baseline="0" dirty="0">
                <a:ln>
                  <a:noFill/>
                </a:ln>
                <a:solidFill>
                  <a:srgbClr val="660E7A"/>
                </a:solidFill>
                <a:effectLst/>
                <a:latin typeface="Courier New" pitchFamily="49" charset="0"/>
                <a:cs typeface="Courier New" pitchFamily="49" charset="0"/>
              </a:rPr>
              <a:t>android</a:t>
            </a:r>
            <a:r>
              <a:rPr kumimoji="0" lang="ru-RU" sz="1600" b="1" i="0" u="none" strike="noStrike" cap="none" normalizeH="0" baseline="0" dirty="0">
                <a:ln>
                  <a:noFill/>
                </a:ln>
                <a:solidFill>
                  <a:srgbClr val="0000FF"/>
                </a:solidFill>
                <a:effectLst/>
                <a:latin typeface="Courier New" pitchFamily="49" charset="0"/>
                <a:cs typeface="Courier New" pitchFamily="49" charset="0"/>
              </a:rPr>
              <a:t>:id=</a:t>
            </a:r>
            <a:r>
              <a:rPr kumimoji="0" lang="ru-RU" sz="1600" b="1" i="0" u="none" strike="noStrike" cap="none" normalizeH="0" baseline="0" dirty="0">
                <a:ln>
                  <a:noFill/>
                </a:ln>
                <a:solidFill>
                  <a:srgbClr val="008000"/>
                </a:solidFill>
                <a:effectLst/>
                <a:latin typeface="Courier New" pitchFamily="49" charset="0"/>
                <a:cs typeface="Courier New" pitchFamily="49" charset="0"/>
              </a:rPr>
              <a:t>"@+id/action_settings"</a:t>
            </a:r>
            <a:br>
              <a:rPr kumimoji="0" lang="ru-RU" sz="1600" b="1" i="0" u="none" strike="noStrike" cap="none" normalizeH="0" baseline="0" dirty="0">
                <a:ln>
                  <a:noFill/>
                </a:ln>
                <a:solidFill>
                  <a:srgbClr val="008000"/>
                </a:solidFill>
                <a:effectLst/>
                <a:latin typeface="Courier New" pitchFamily="49" charset="0"/>
                <a:cs typeface="Courier New" pitchFamily="49" charset="0"/>
              </a:rPr>
            </a:br>
            <a:r>
              <a:rPr kumimoji="0" lang="ru-RU" sz="1600" b="1" i="0" u="none" strike="noStrike" cap="none" normalizeH="0" baseline="0" dirty="0">
                <a:ln>
                  <a:noFill/>
                </a:ln>
                <a:solidFill>
                  <a:srgbClr val="008000"/>
                </a:solidFill>
                <a:effectLst/>
                <a:latin typeface="Courier New" pitchFamily="49" charset="0"/>
                <a:cs typeface="Courier New" pitchFamily="49" charset="0"/>
              </a:rPr>
              <a:t>        </a:t>
            </a:r>
            <a:r>
              <a:rPr kumimoji="0" lang="ru-RU" sz="1600" b="1" i="0" u="none" strike="noStrike" cap="none" normalizeH="0" baseline="0" dirty="0">
                <a:ln>
                  <a:noFill/>
                </a:ln>
                <a:solidFill>
                  <a:srgbClr val="660E7A"/>
                </a:solidFill>
                <a:effectLst/>
                <a:latin typeface="Courier New" pitchFamily="49" charset="0"/>
                <a:cs typeface="Courier New" pitchFamily="49" charset="0"/>
              </a:rPr>
              <a:t>android</a:t>
            </a:r>
            <a:r>
              <a:rPr kumimoji="0" lang="ru-RU" sz="1600" b="1" i="0" u="none" strike="noStrike" cap="none" normalizeH="0" baseline="0" dirty="0">
                <a:ln>
                  <a:noFill/>
                </a:ln>
                <a:solidFill>
                  <a:srgbClr val="0000FF"/>
                </a:solidFill>
                <a:effectLst/>
                <a:latin typeface="Courier New" pitchFamily="49" charset="0"/>
                <a:cs typeface="Courier New" pitchFamily="49" charset="0"/>
              </a:rPr>
              <a:t>:orderInCategory=</a:t>
            </a:r>
            <a:r>
              <a:rPr kumimoji="0" lang="ru-RU" sz="1600" b="1" i="0" u="none" strike="noStrike" cap="none" normalizeH="0" baseline="0" dirty="0">
                <a:ln>
                  <a:noFill/>
                </a:ln>
                <a:solidFill>
                  <a:srgbClr val="008000"/>
                </a:solidFill>
                <a:effectLst/>
                <a:latin typeface="Courier New" pitchFamily="49" charset="0"/>
                <a:cs typeface="Courier New" pitchFamily="49" charset="0"/>
              </a:rPr>
              <a:t>"100"</a:t>
            </a:r>
            <a:br>
              <a:rPr kumimoji="0" lang="ru-RU" sz="1600" b="1" i="0" u="none" strike="noStrike" cap="none" normalizeH="0" baseline="0" dirty="0">
                <a:ln>
                  <a:noFill/>
                </a:ln>
                <a:solidFill>
                  <a:srgbClr val="008000"/>
                </a:solidFill>
                <a:effectLst/>
                <a:latin typeface="Courier New" pitchFamily="49" charset="0"/>
                <a:cs typeface="Courier New" pitchFamily="49" charset="0"/>
              </a:rPr>
            </a:br>
            <a:r>
              <a:rPr kumimoji="0" lang="ru-RU" sz="1600" b="1" i="0" u="none" strike="noStrike" cap="none" normalizeH="0" baseline="0" dirty="0">
                <a:ln>
                  <a:noFill/>
                </a:ln>
                <a:solidFill>
                  <a:srgbClr val="008000"/>
                </a:solidFill>
                <a:effectLst/>
                <a:latin typeface="Courier New" pitchFamily="49" charset="0"/>
                <a:cs typeface="Courier New" pitchFamily="49" charset="0"/>
              </a:rPr>
              <a:t>        </a:t>
            </a:r>
            <a:r>
              <a:rPr kumimoji="0" lang="ru-RU" sz="1600" b="1" i="0" u="none" strike="noStrike" cap="none" normalizeH="0" baseline="0" dirty="0">
                <a:ln>
                  <a:noFill/>
                </a:ln>
                <a:solidFill>
                  <a:srgbClr val="660E7A"/>
                </a:solidFill>
                <a:effectLst/>
                <a:latin typeface="Courier New" pitchFamily="49" charset="0"/>
                <a:cs typeface="Courier New" pitchFamily="49" charset="0"/>
              </a:rPr>
              <a:t>android</a:t>
            </a:r>
            <a:r>
              <a:rPr kumimoji="0" lang="ru-RU" sz="1600" b="1" i="0" u="none" strike="noStrike" cap="none" normalizeH="0" baseline="0" dirty="0">
                <a:ln>
                  <a:noFill/>
                </a:ln>
                <a:solidFill>
                  <a:srgbClr val="0000FF"/>
                </a:solidFill>
                <a:effectLst/>
                <a:latin typeface="Courier New" pitchFamily="49" charset="0"/>
                <a:cs typeface="Courier New" pitchFamily="49" charset="0"/>
              </a:rPr>
              <a:t>:title=</a:t>
            </a:r>
            <a:r>
              <a:rPr kumimoji="0" lang="ru-RU" sz="1600" b="1" i="0" u="none" strike="noStrike" cap="none" normalizeH="0" baseline="0" dirty="0">
                <a:ln>
                  <a:noFill/>
                </a:ln>
                <a:solidFill>
                  <a:srgbClr val="008000"/>
                </a:solidFill>
                <a:effectLst/>
                <a:latin typeface="Courier New" pitchFamily="49" charset="0"/>
                <a:cs typeface="Courier New" pitchFamily="49" charset="0"/>
              </a:rPr>
              <a:t>"settings"</a:t>
            </a:r>
            <a:br>
              <a:rPr kumimoji="0" lang="ru-RU" sz="1600" b="1" i="0" u="none" strike="noStrike" cap="none" normalizeH="0" baseline="0" dirty="0">
                <a:ln>
                  <a:noFill/>
                </a:ln>
                <a:solidFill>
                  <a:srgbClr val="008000"/>
                </a:solidFill>
                <a:effectLst/>
                <a:latin typeface="Courier New" pitchFamily="49" charset="0"/>
                <a:cs typeface="Courier New" pitchFamily="49" charset="0"/>
              </a:rPr>
            </a:br>
            <a:r>
              <a:rPr kumimoji="0" lang="ru-RU" sz="1600" b="1" i="0" u="none" strike="noStrike" cap="none" normalizeH="0" baseline="0" dirty="0">
                <a:ln>
                  <a:noFill/>
                </a:ln>
                <a:solidFill>
                  <a:srgbClr val="008000"/>
                </a:solidFill>
                <a:effectLst/>
                <a:latin typeface="Courier New" pitchFamily="49" charset="0"/>
                <a:cs typeface="Courier New" pitchFamily="49" charset="0"/>
              </a:rPr>
              <a:t>        </a:t>
            </a:r>
            <a:r>
              <a:rPr kumimoji="0" lang="ru-RU" sz="1600" b="1" i="0" u="none" strike="noStrike" cap="none" normalizeH="0" baseline="0" dirty="0">
                <a:ln>
                  <a:noFill/>
                </a:ln>
                <a:solidFill>
                  <a:srgbClr val="660E7A"/>
                </a:solidFill>
                <a:effectLst/>
                <a:latin typeface="Courier New" pitchFamily="49" charset="0"/>
                <a:cs typeface="Courier New" pitchFamily="49" charset="0"/>
              </a:rPr>
              <a:t>app</a:t>
            </a:r>
            <a:r>
              <a:rPr kumimoji="0" lang="ru-RU" sz="1600" b="1" i="0" u="none" strike="noStrike" cap="none" normalizeH="0" baseline="0" dirty="0">
                <a:ln>
                  <a:noFill/>
                </a:ln>
                <a:solidFill>
                  <a:srgbClr val="0000FF"/>
                </a:solidFill>
                <a:effectLst/>
                <a:latin typeface="Courier New" pitchFamily="49" charset="0"/>
                <a:cs typeface="Courier New" pitchFamily="49" charset="0"/>
              </a:rPr>
              <a:t>:showAsAction=</a:t>
            </a:r>
            <a:r>
              <a:rPr kumimoji="0" lang="ru-RU" sz="1600" b="1" i="0" u="none" strike="noStrike" cap="none" normalizeH="0" baseline="0" dirty="0">
                <a:ln>
                  <a:noFill/>
                </a:ln>
                <a:solidFill>
                  <a:srgbClr val="008000"/>
                </a:solidFill>
                <a:effectLst/>
                <a:latin typeface="Courier New" pitchFamily="49" charset="0"/>
                <a:cs typeface="Courier New" pitchFamily="49" charset="0"/>
              </a:rPr>
              <a:t>"never"</a:t>
            </a:r>
            <a:r>
              <a:rPr kumimoji="0" lang="ru-RU" sz="1600" b="0" i="0" u="none" strike="noStrike" cap="none" normalizeH="0" baseline="0" dirty="0">
                <a:ln>
                  <a:noFill/>
                </a:ln>
                <a:solidFill>
                  <a:srgbClr val="000000"/>
                </a:solidFill>
                <a:effectLst/>
                <a:latin typeface="Courier New" pitchFamily="49" charset="0"/>
                <a:cs typeface="Courier New" pitchFamily="49" charset="0"/>
              </a:rPr>
              <a:t>/&gt;</a:t>
            </a:r>
            <a:br>
              <a:rPr kumimoji="0" lang="ru-RU" sz="1600" b="0" i="0" u="none" strike="noStrike" cap="none" normalizeH="0" baseline="0" dirty="0">
                <a:ln>
                  <a:noFill/>
                </a:ln>
                <a:solidFill>
                  <a:srgbClr val="000000"/>
                </a:solidFill>
                <a:effectLst/>
                <a:latin typeface="Courier New" pitchFamily="49" charset="0"/>
                <a:cs typeface="Courier New" pitchFamily="49" charset="0"/>
              </a:rPr>
            </a:br>
            <a:r>
              <a:rPr kumimoji="0" lang="ru-RU" sz="1600" b="0" i="0" u="none" strike="noStrike" cap="none" normalizeH="0" baseline="0" dirty="0">
                <a:ln>
                  <a:noFill/>
                </a:ln>
                <a:solidFill>
                  <a:srgbClr val="000000"/>
                </a:solidFill>
                <a:effectLst/>
                <a:latin typeface="Courier New" pitchFamily="49" charset="0"/>
                <a:cs typeface="Courier New" pitchFamily="49" charset="0"/>
              </a:rPr>
              <a:t>&lt;/</a:t>
            </a:r>
            <a:r>
              <a:rPr kumimoji="0" lang="ru-RU" sz="1600" b="1" i="0" u="none" strike="noStrike" cap="none" normalizeH="0" baseline="0" dirty="0">
                <a:ln>
                  <a:noFill/>
                </a:ln>
                <a:solidFill>
                  <a:srgbClr val="000080"/>
                </a:solidFill>
                <a:effectLst/>
                <a:latin typeface="Courier New" pitchFamily="49" charset="0"/>
                <a:cs typeface="Courier New" pitchFamily="49" charset="0"/>
              </a:rPr>
              <a:t>menu</a:t>
            </a:r>
            <a:r>
              <a:rPr kumimoji="0" lang="ru-RU" sz="1600" b="0" i="0" u="none" strike="noStrike" cap="none" normalizeH="0" baseline="0" dirty="0">
                <a:ln>
                  <a:noFill/>
                </a:ln>
                <a:solidFill>
                  <a:srgbClr val="000000"/>
                </a:solidFill>
                <a:effectLst/>
                <a:latin typeface="Courier New" pitchFamily="49" charset="0"/>
                <a:cs typeface="Courier New" pitchFamily="49" charset="0"/>
              </a:rPr>
              <a:t>&gt;</a:t>
            </a:r>
            <a:endParaRPr kumimoji="0" lang="ru-RU" sz="16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81066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Menu</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19</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Текст 2"/>
          <p:cNvSpPr>
            <a:spLocks noGrp="1"/>
          </p:cNvSpPr>
          <p:nvPr/>
        </p:nvSpPr>
        <p:spPr>
          <a:xfrm>
            <a:off x="426099" y="993028"/>
            <a:ext cx="11003901" cy="5179172"/>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Low"/>
            <a:r>
              <a:rPr lang="en-US" sz="1900" dirty="0"/>
              <a:t>Menu described in XML file is loaded with inflate() method of </a:t>
            </a:r>
            <a:r>
              <a:rPr lang="ru-RU" sz="1900" dirty="0"/>
              <a:t>MenuInflater</a:t>
            </a:r>
            <a:r>
              <a:rPr lang="en-US" sz="1900" dirty="0"/>
              <a:t> class</a:t>
            </a:r>
            <a:r>
              <a:rPr lang="ru-RU" sz="1900" dirty="0"/>
              <a:t>. </a:t>
            </a:r>
            <a:r>
              <a:rPr lang="en-US" sz="1900" dirty="0"/>
              <a:t>Usually it happens in </a:t>
            </a:r>
            <a:r>
              <a:rPr lang="en-US" sz="1900" dirty="0" err="1"/>
              <a:t>onC</a:t>
            </a:r>
            <a:r>
              <a:rPr lang="ru-RU" sz="1900" dirty="0"/>
              <a:t>reateOptionsMenu</a:t>
            </a:r>
            <a:r>
              <a:rPr lang="en-US" sz="1900" dirty="0"/>
              <a:t>()</a:t>
            </a:r>
            <a:r>
              <a:rPr lang="ru-RU" sz="1900" dirty="0"/>
              <a:t>. </a:t>
            </a:r>
          </a:p>
          <a:p>
            <a:r>
              <a:rPr lang="en-US" sz="1900" dirty="0"/>
              <a:t>Callback </a:t>
            </a:r>
            <a:r>
              <a:rPr lang="en-US" sz="1900" dirty="0" err="1"/>
              <a:t>onOptionsItemSelected</a:t>
            </a:r>
            <a:r>
              <a:rPr lang="en-US" sz="1900" dirty="0"/>
              <a:t>()</a:t>
            </a:r>
            <a:r>
              <a:rPr lang="ru-RU" sz="1900" dirty="0"/>
              <a:t> </a:t>
            </a:r>
            <a:r>
              <a:rPr lang="en-US" sz="1900" dirty="0"/>
              <a:t>is used to handle user interaction</a:t>
            </a:r>
            <a:endParaRPr lang="ru-RU" sz="1900" dirty="0"/>
          </a:p>
          <a:p>
            <a:endParaRPr lang="ru-RU" dirty="0"/>
          </a:p>
          <a:p>
            <a:pPr lvl="0" fontAlgn="base">
              <a:lnSpc>
                <a:spcPct val="100000"/>
              </a:lnSpc>
              <a:spcBef>
                <a:spcPct val="0"/>
              </a:spcBef>
              <a:spcAft>
                <a:spcPct val="0"/>
              </a:spcAft>
            </a:pPr>
            <a:r>
              <a:rPr lang="ru-RU" sz="1700" dirty="0">
                <a:solidFill>
                  <a:srgbClr val="808000"/>
                </a:solidFill>
                <a:latin typeface="Courier New" panose="02070309020205020404" pitchFamily="49" charset="0"/>
                <a:cs typeface="Courier New" pitchFamily="49" charset="0"/>
              </a:rPr>
              <a:t>@Override</a:t>
            </a:r>
            <a:br>
              <a:rPr lang="ru-RU" sz="1700" dirty="0">
                <a:solidFill>
                  <a:srgbClr val="808000"/>
                </a:solidFill>
                <a:latin typeface="Courier New" panose="02070309020205020404" pitchFamily="49" charset="0"/>
                <a:cs typeface="Courier New" pitchFamily="49" charset="0"/>
              </a:rPr>
            </a:br>
            <a:r>
              <a:rPr lang="ru-RU" sz="1700" b="1" dirty="0">
                <a:solidFill>
                  <a:srgbClr val="000080"/>
                </a:solidFill>
                <a:latin typeface="Courier New" pitchFamily="49" charset="0"/>
                <a:cs typeface="Courier New" pitchFamily="49" charset="0"/>
              </a:rPr>
              <a:t>public boolean </a:t>
            </a:r>
            <a:r>
              <a:rPr lang="ru-RU" sz="1700" dirty="0">
                <a:solidFill>
                  <a:srgbClr val="000000"/>
                </a:solidFill>
                <a:latin typeface="Courier New" pitchFamily="49" charset="0"/>
                <a:cs typeface="Courier New" pitchFamily="49" charset="0"/>
              </a:rPr>
              <a:t>onCreateOptionsMenu(Menu menu) {</a:t>
            </a:r>
            <a:br>
              <a:rPr lang="ru-RU" sz="1700" dirty="0">
                <a:solidFill>
                  <a:srgbClr val="000000"/>
                </a:solidFill>
                <a:latin typeface="Courier New" pitchFamily="49" charset="0"/>
                <a:cs typeface="Courier New" pitchFamily="49" charset="0"/>
              </a:rPr>
            </a:br>
            <a:r>
              <a:rPr lang="ru-RU" sz="1700" dirty="0">
                <a:solidFill>
                  <a:srgbClr val="000000"/>
                </a:solidFill>
                <a:latin typeface="Courier New" pitchFamily="49" charset="0"/>
                <a:cs typeface="Courier New" pitchFamily="49" charset="0"/>
              </a:rPr>
              <a:t>    getMenuInflater().inflate(R.menu.</a:t>
            </a:r>
            <a:r>
              <a:rPr lang="ru-RU" sz="1700" b="1" i="1" dirty="0">
                <a:solidFill>
                  <a:srgbClr val="660E7A"/>
                </a:solidFill>
                <a:latin typeface="Courier New" pitchFamily="49" charset="0"/>
                <a:cs typeface="Courier New" pitchFamily="49" charset="0"/>
              </a:rPr>
              <a:t>menu_main</a:t>
            </a:r>
            <a:r>
              <a:rPr lang="ru-RU" sz="1700" dirty="0">
                <a:solidFill>
                  <a:srgbClr val="000000"/>
                </a:solidFill>
                <a:latin typeface="Courier New" pitchFamily="49" charset="0"/>
                <a:cs typeface="Courier New" pitchFamily="49" charset="0"/>
              </a:rPr>
              <a:t>, menu);</a:t>
            </a:r>
            <a:br>
              <a:rPr lang="ru-RU" sz="1700" dirty="0">
                <a:solidFill>
                  <a:srgbClr val="000000"/>
                </a:solidFill>
                <a:latin typeface="Courier New" pitchFamily="49" charset="0"/>
                <a:cs typeface="Courier New" pitchFamily="49" charset="0"/>
              </a:rPr>
            </a:br>
            <a:r>
              <a:rPr lang="ru-RU" sz="1700" dirty="0">
                <a:solidFill>
                  <a:srgbClr val="000000"/>
                </a:solidFill>
                <a:latin typeface="Courier New" pitchFamily="49" charset="0"/>
                <a:cs typeface="Courier New" pitchFamily="49" charset="0"/>
              </a:rPr>
              <a:t>    </a:t>
            </a:r>
            <a:r>
              <a:rPr lang="ru-RU" sz="1700" b="1" dirty="0">
                <a:solidFill>
                  <a:srgbClr val="000080"/>
                </a:solidFill>
                <a:latin typeface="Courier New" pitchFamily="49" charset="0"/>
                <a:cs typeface="Courier New" pitchFamily="49" charset="0"/>
              </a:rPr>
              <a:t>return true</a:t>
            </a:r>
            <a:r>
              <a:rPr lang="ru-RU" sz="1700" dirty="0">
                <a:solidFill>
                  <a:srgbClr val="000000"/>
                </a:solidFill>
                <a:latin typeface="Courier New" pitchFamily="49" charset="0"/>
                <a:cs typeface="Courier New" pitchFamily="49" charset="0"/>
              </a:rPr>
              <a:t>;</a:t>
            </a:r>
            <a:br>
              <a:rPr lang="ru-RU" sz="1700" dirty="0">
                <a:solidFill>
                  <a:srgbClr val="000000"/>
                </a:solidFill>
                <a:latin typeface="Courier New" pitchFamily="49" charset="0"/>
                <a:cs typeface="Courier New" pitchFamily="49" charset="0"/>
              </a:rPr>
            </a:br>
            <a:r>
              <a:rPr lang="ru-RU" sz="1700" dirty="0">
                <a:solidFill>
                  <a:srgbClr val="000000"/>
                </a:solidFill>
                <a:latin typeface="Courier New" pitchFamily="49" charset="0"/>
                <a:cs typeface="Courier New" pitchFamily="49" charset="0"/>
              </a:rPr>
              <a:t>}</a:t>
            </a:r>
            <a:br>
              <a:rPr lang="ru-RU" sz="1700" dirty="0">
                <a:solidFill>
                  <a:srgbClr val="000000"/>
                </a:solidFill>
                <a:latin typeface="Courier New" pitchFamily="49" charset="0"/>
                <a:cs typeface="Courier New" pitchFamily="49" charset="0"/>
              </a:rPr>
            </a:br>
            <a:br>
              <a:rPr lang="ru-RU" sz="1700" dirty="0">
                <a:solidFill>
                  <a:srgbClr val="000000"/>
                </a:solidFill>
                <a:latin typeface="Courier New" pitchFamily="49" charset="0"/>
                <a:cs typeface="Courier New" pitchFamily="49" charset="0"/>
              </a:rPr>
            </a:br>
            <a:r>
              <a:rPr lang="ru-RU" sz="1700" dirty="0">
                <a:solidFill>
                  <a:srgbClr val="808000"/>
                </a:solidFill>
                <a:latin typeface="Courier New" pitchFamily="49" charset="0"/>
                <a:cs typeface="Courier New" pitchFamily="49" charset="0"/>
              </a:rPr>
              <a:t>@Override</a:t>
            </a:r>
            <a:br>
              <a:rPr lang="ru-RU" sz="1700" dirty="0">
                <a:solidFill>
                  <a:srgbClr val="808000"/>
                </a:solidFill>
                <a:latin typeface="Courier New" pitchFamily="49" charset="0"/>
                <a:cs typeface="Courier New" pitchFamily="49" charset="0"/>
              </a:rPr>
            </a:br>
            <a:r>
              <a:rPr lang="ru-RU" sz="1700" b="1" dirty="0">
                <a:solidFill>
                  <a:srgbClr val="000080"/>
                </a:solidFill>
                <a:latin typeface="Courier New" pitchFamily="49" charset="0"/>
                <a:cs typeface="Courier New" pitchFamily="49" charset="0"/>
              </a:rPr>
              <a:t>public boolean </a:t>
            </a:r>
            <a:r>
              <a:rPr lang="ru-RU" sz="1700" dirty="0">
                <a:solidFill>
                  <a:srgbClr val="000000"/>
                </a:solidFill>
                <a:latin typeface="Courier New" pitchFamily="49" charset="0"/>
                <a:cs typeface="Courier New" pitchFamily="49" charset="0"/>
              </a:rPr>
              <a:t>onOptionsItemSelected(MenuItem item) {</a:t>
            </a:r>
            <a:br>
              <a:rPr lang="ru-RU" sz="1700" dirty="0">
                <a:solidFill>
                  <a:srgbClr val="000000"/>
                </a:solidFill>
                <a:latin typeface="Courier New" pitchFamily="49" charset="0"/>
                <a:cs typeface="Courier New" pitchFamily="49" charset="0"/>
              </a:rPr>
            </a:br>
            <a:r>
              <a:rPr lang="ru-RU" sz="1700" dirty="0">
                <a:solidFill>
                  <a:srgbClr val="000000"/>
                </a:solidFill>
                <a:latin typeface="Courier New" pitchFamily="49" charset="0"/>
                <a:cs typeface="Courier New" pitchFamily="49" charset="0"/>
              </a:rPr>
              <a:t>    </a:t>
            </a:r>
            <a:r>
              <a:rPr lang="ru-RU" sz="1700" b="1" dirty="0">
                <a:solidFill>
                  <a:srgbClr val="000080"/>
                </a:solidFill>
                <a:latin typeface="Courier New" pitchFamily="49" charset="0"/>
                <a:cs typeface="Courier New" pitchFamily="49" charset="0"/>
              </a:rPr>
              <a:t>int </a:t>
            </a:r>
            <a:r>
              <a:rPr lang="ru-RU" sz="1700" dirty="0">
                <a:solidFill>
                  <a:srgbClr val="000000"/>
                </a:solidFill>
                <a:latin typeface="Courier New" pitchFamily="49" charset="0"/>
                <a:cs typeface="Courier New" pitchFamily="49" charset="0"/>
              </a:rPr>
              <a:t>id = item.getItemId();</a:t>
            </a:r>
            <a:br>
              <a:rPr lang="ru-RU" sz="1700" dirty="0">
                <a:solidFill>
                  <a:srgbClr val="000000"/>
                </a:solidFill>
                <a:latin typeface="Courier New" pitchFamily="49" charset="0"/>
                <a:cs typeface="Courier New" pitchFamily="49" charset="0"/>
              </a:rPr>
            </a:br>
            <a:br>
              <a:rPr lang="ru-RU" sz="1700" dirty="0">
                <a:solidFill>
                  <a:srgbClr val="000000"/>
                </a:solidFill>
                <a:latin typeface="Courier New" pitchFamily="49" charset="0"/>
                <a:cs typeface="Courier New" pitchFamily="49" charset="0"/>
              </a:rPr>
            </a:br>
            <a:r>
              <a:rPr lang="ru-RU" sz="1700" dirty="0">
                <a:solidFill>
                  <a:srgbClr val="000000"/>
                </a:solidFill>
                <a:latin typeface="Courier New" pitchFamily="49" charset="0"/>
                <a:cs typeface="Courier New" pitchFamily="49" charset="0"/>
              </a:rPr>
              <a:t>    </a:t>
            </a:r>
            <a:r>
              <a:rPr lang="ru-RU" sz="1700" b="1" dirty="0">
                <a:solidFill>
                  <a:srgbClr val="000080"/>
                </a:solidFill>
                <a:latin typeface="Courier New" pitchFamily="49" charset="0"/>
                <a:cs typeface="Courier New" pitchFamily="49" charset="0"/>
              </a:rPr>
              <a:t>if </a:t>
            </a:r>
            <a:r>
              <a:rPr lang="ru-RU" sz="1700" dirty="0">
                <a:solidFill>
                  <a:srgbClr val="000000"/>
                </a:solidFill>
                <a:latin typeface="Courier New" pitchFamily="49" charset="0"/>
                <a:cs typeface="Courier New" pitchFamily="49" charset="0"/>
              </a:rPr>
              <a:t>(id == R.id.</a:t>
            </a:r>
            <a:r>
              <a:rPr lang="ru-RU" sz="1700" b="1" i="1" dirty="0">
                <a:solidFill>
                  <a:srgbClr val="660E7A"/>
                </a:solidFill>
                <a:latin typeface="Courier New" pitchFamily="49" charset="0"/>
                <a:cs typeface="Courier New" pitchFamily="49" charset="0"/>
              </a:rPr>
              <a:t>action_settings</a:t>
            </a:r>
            <a:r>
              <a:rPr lang="ru-RU" sz="1700" dirty="0">
                <a:solidFill>
                  <a:srgbClr val="000000"/>
                </a:solidFill>
                <a:latin typeface="Courier New" pitchFamily="49" charset="0"/>
                <a:cs typeface="Courier New" pitchFamily="49" charset="0"/>
              </a:rPr>
              <a:t>) {</a:t>
            </a:r>
            <a:br>
              <a:rPr lang="ru-RU" sz="1700" dirty="0">
                <a:solidFill>
                  <a:srgbClr val="000000"/>
                </a:solidFill>
                <a:latin typeface="Courier New" pitchFamily="49" charset="0"/>
                <a:cs typeface="Courier New" pitchFamily="49" charset="0"/>
              </a:rPr>
            </a:br>
            <a:r>
              <a:rPr lang="ru-RU" sz="1700" dirty="0">
                <a:solidFill>
                  <a:srgbClr val="000000"/>
                </a:solidFill>
                <a:latin typeface="Courier New" pitchFamily="49" charset="0"/>
                <a:cs typeface="Courier New" pitchFamily="49" charset="0"/>
              </a:rPr>
              <a:t>        </a:t>
            </a:r>
            <a:r>
              <a:rPr lang="ru-RU" sz="1700" i="1" dirty="0">
                <a:solidFill>
                  <a:srgbClr val="808080"/>
                </a:solidFill>
                <a:latin typeface="Courier New" pitchFamily="49" charset="0"/>
                <a:cs typeface="Courier New" pitchFamily="49" charset="0"/>
              </a:rPr>
              <a:t>//</a:t>
            </a:r>
            <a:r>
              <a:rPr lang="ru-RU" sz="1700" b="1" i="1" dirty="0">
                <a:solidFill>
                  <a:srgbClr val="0073BF"/>
                </a:solidFill>
                <a:latin typeface="Courier New" pitchFamily="49" charset="0"/>
                <a:cs typeface="Courier New" pitchFamily="49" charset="0"/>
              </a:rPr>
              <a:t>TODO: show settings</a:t>
            </a:r>
            <a:br>
              <a:rPr lang="ru-RU" sz="1700" b="1" i="1" dirty="0">
                <a:solidFill>
                  <a:srgbClr val="0073BF"/>
                </a:solidFill>
                <a:latin typeface="Courier New" pitchFamily="49" charset="0"/>
                <a:cs typeface="Courier New" pitchFamily="49" charset="0"/>
              </a:rPr>
            </a:br>
            <a:r>
              <a:rPr lang="ru-RU" sz="1700" b="1" i="1" dirty="0">
                <a:solidFill>
                  <a:srgbClr val="0073BF"/>
                </a:solidFill>
                <a:latin typeface="Courier New" pitchFamily="49" charset="0"/>
                <a:cs typeface="Courier New" pitchFamily="49" charset="0"/>
              </a:rPr>
              <a:t>        </a:t>
            </a:r>
            <a:r>
              <a:rPr lang="ru-RU" sz="1700" b="1" dirty="0">
                <a:solidFill>
                  <a:srgbClr val="000080"/>
                </a:solidFill>
                <a:latin typeface="Courier New" pitchFamily="49" charset="0"/>
                <a:cs typeface="Courier New" pitchFamily="49" charset="0"/>
              </a:rPr>
              <a:t>return true</a:t>
            </a:r>
            <a:r>
              <a:rPr lang="ru-RU" sz="1700" dirty="0">
                <a:solidFill>
                  <a:srgbClr val="000000"/>
                </a:solidFill>
                <a:latin typeface="Courier New" pitchFamily="49" charset="0"/>
                <a:cs typeface="Courier New" pitchFamily="49" charset="0"/>
              </a:rPr>
              <a:t>;</a:t>
            </a:r>
            <a:br>
              <a:rPr lang="ru-RU" sz="1700" dirty="0">
                <a:solidFill>
                  <a:srgbClr val="000000"/>
                </a:solidFill>
                <a:latin typeface="Courier New" pitchFamily="49" charset="0"/>
                <a:cs typeface="Courier New" pitchFamily="49" charset="0"/>
              </a:rPr>
            </a:br>
            <a:r>
              <a:rPr lang="ru-RU" sz="1700" dirty="0">
                <a:solidFill>
                  <a:srgbClr val="000000"/>
                </a:solidFill>
                <a:latin typeface="Courier New" pitchFamily="49" charset="0"/>
                <a:cs typeface="Courier New" pitchFamily="49" charset="0"/>
              </a:rPr>
              <a:t>    }</a:t>
            </a:r>
            <a:br>
              <a:rPr lang="ru-RU" sz="1700" dirty="0">
                <a:solidFill>
                  <a:srgbClr val="000000"/>
                </a:solidFill>
                <a:latin typeface="Courier New" pitchFamily="49" charset="0"/>
                <a:cs typeface="Courier New" pitchFamily="49" charset="0"/>
              </a:rPr>
            </a:br>
            <a:br>
              <a:rPr lang="ru-RU" sz="1700" dirty="0">
                <a:solidFill>
                  <a:srgbClr val="000000"/>
                </a:solidFill>
                <a:latin typeface="Courier New" pitchFamily="49" charset="0"/>
                <a:cs typeface="Courier New" pitchFamily="49" charset="0"/>
              </a:rPr>
            </a:br>
            <a:r>
              <a:rPr lang="ru-RU" sz="1700" dirty="0">
                <a:solidFill>
                  <a:srgbClr val="000000"/>
                </a:solidFill>
                <a:latin typeface="Courier New" pitchFamily="49" charset="0"/>
                <a:cs typeface="Courier New" pitchFamily="49" charset="0"/>
              </a:rPr>
              <a:t>    </a:t>
            </a:r>
            <a:r>
              <a:rPr lang="ru-RU" sz="1700" b="1" dirty="0">
                <a:solidFill>
                  <a:srgbClr val="000080"/>
                </a:solidFill>
                <a:latin typeface="Courier New" pitchFamily="49" charset="0"/>
                <a:cs typeface="Courier New" pitchFamily="49" charset="0"/>
              </a:rPr>
              <a:t>return super</a:t>
            </a:r>
            <a:r>
              <a:rPr lang="ru-RU" sz="1700" dirty="0">
                <a:solidFill>
                  <a:srgbClr val="000000"/>
                </a:solidFill>
                <a:latin typeface="Courier New" pitchFamily="49" charset="0"/>
                <a:cs typeface="Courier New" pitchFamily="49" charset="0"/>
              </a:rPr>
              <a:t>.onOptionsItemSelected(item);</a:t>
            </a:r>
            <a:br>
              <a:rPr lang="ru-RU" sz="1700" dirty="0">
                <a:solidFill>
                  <a:srgbClr val="000000"/>
                </a:solidFill>
                <a:latin typeface="Courier New" pitchFamily="49" charset="0"/>
                <a:cs typeface="Courier New" pitchFamily="49" charset="0"/>
              </a:rPr>
            </a:br>
            <a:r>
              <a:rPr lang="ru-RU" sz="1700" dirty="0">
                <a:solidFill>
                  <a:srgbClr val="000000"/>
                </a:solidFill>
                <a:latin typeface="Courier New" pitchFamily="49" charset="0"/>
                <a:cs typeface="Courier New" pitchFamily="49" charset="0"/>
              </a:rPr>
              <a:t>}</a:t>
            </a:r>
            <a:endParaRPr lang="ru-RU" sz="1700" dirty="0">
              <a:solidFill>
                <a:prstClr val="black"/>
              </a:solidFill>
              <a:latin typeface="Courier New" panose="02070309020205020404" pitchFamily="49" charset="0"/>
              <a:cs typeface="Courier New" panose="02070309020205020404" pitchFamily="49" charset="0"/>
            </a:endParaRPr>
          </a:p>
          <a:p>
            <a:endParaRPr lang="ru-RU" dirty="0"/>
          </a:p>
        </p:txBody>
      </p:sp>
    </p:spTree>
    <p:extLst>
      <p:ext uri="{BB962C8B-B14F-4D97-AF65-F5344CB8AC3E}">
        <p14:creationId xmlns:p14="http://schemas.microsoft.com/office/powerpoint/2010/main" val="335879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2" name="TextBox 1"/>
          <p:cNvSpPr txBox="1"/>
          <p:nvPr/>
        </p:nvSpPr>
        <p:spPr>
          <a:xfrm>
            <a:off x="6096000" y="2468880"/>
            <a:ext cx="6072188" cy="1446550"/>
          </a:xfrm>
          <a:prstGeom prst="rect">
            <a:avLst/>
          </a:prstGeom>
          <a:solidFill>
            <a:srgbClr val="002060"/>
          </a:solidFill>
        </p:spPr>
        <p:txBody>
          <a:bodyPr wrap="square" rtlCol="0">
            <a:spAutoFit/>
          </a:bodyPr>
          <a:lstStyle/>
          <a:p>
            <a:r>
              <a:rPr lang="en-US" sz="4400" dirty="0">
                <a:solidFill>
                  <a:schemeClr val="bg1"/>
                </a:solidFill>
              </a:rPr>
              <a:t>Concept of resources</a:t>
            </a:r>
          </a:p>
          <a:p>
            <a:endParaRPr lang="ru-RU" sz="4400" dirty="0">
              <a:solidFill>
                <a:schemeClr val="bg1"/>
              </a:solidFill>
            </a:endParaRPr>
          </a:p>
        </p:txBody>
      </p:sp>
    </p:spTree>
    <p:extLst>
      <p:ext uri="{BB962C8B-B14F-4D97-AF65-F5344CB8AC3E}">
        <p14:creationId xmlns:p14="http://schemas.microsoft.com/office/powerpoint/2010/main" val="1115882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2" name="TextBox 1"/>
          <p:cNvSpPr txBox="1"/>
          <p:nvPr/>
        </p:nvSpPr>
        <p:spPr>
          <a:xfrm>
            <a:off x="6096000" y="2468880"/>
            <a:ext cx="6072188" cy="1446550"/>
          </a:xfrm>
          <a:prstGeom prst="rect">
            <a:avLst/>
          </a:prstGeom>
          <a:solidFill>
            <a:srgbClr val="002060"/>
          </a:solidFill>
        </p:spPr>
        <p:txBody>
          <a:bodyPr wrap="square" rtlCol="0">
            <a:spAutoFit/>
          </a:bodyPr>
          <a:lstStyle/>
          <a:p>
            <a:r>
              <a:rPr lang="en-US" sz="4400" dirty="0">
                <a:solidFill>
                  <a:schemeClr val="bg1"/>
                </a:solidFill>
              </a:rPr>
              <a:t>Animations</a:t>
            </a:r>
          </a:p>
          <a:p>
            <a:endParaRPr lang="ru-RU" sz="4400" dirty="0">
              <a:solidFill>
                <a:schemeClr val="bg1"/>
              </a:solidFill>
            </a:endParaRPr>
          </a:p>
        </p:txBody>
      </p:sp>
    </p:spTree>
    <p:extLst>
      <p:ext uri="{BB962C8B-B14F-4D97-AF65-F5344CB8AC3E}">
        <p14:creationId xmlns:p14="http://schemas.microsoft.com/office/powerpoint/2010/main" val="27005073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Animations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21</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Текст 2"/>
          <p:cNvSpPr>
            <a:spLocks noGrp="1"/>
          </p:cNvSpPr>
          <p:nvPr/>
        </p:nvSpPr>
        <p:spPr>
          <a:xfrm>
            <a:off x="426099" y="993028"/>
            <a:ext cx="11003901" cy="517917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Two main types of animations</a:t>
            </a:r>
          </a:p>
          <a:p>
            <a:pPr marL="285750" indent="-285750">
              <a:buFont typeface="Arial" panose="020B0604020202020204" pitchFamily="34" charset="0"/>
              <a:buChar char="•"/>
            </a:pPr>
            <a:r>
              <a:rPr lang="en-US" sz="2000" dirty="0"/>
              <a:t>Tween Animation – creates an animation by performing a series of transformations (rotate, scale, etc.) on a single image.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Frame Animation – creates an animation by showing a sequence of images in order.</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endParaRPr lang="en-US" sz="2000" dirty="0"/>
          </a:p>
          <a:p>
            <a:r>
              <a:rPr lang="en-US" sz="2000" dirty="0"/>
              <a:t>Note: Animation can be applied to any View object.</a:t>
            </a:r>
            <a:endParaRPr lang="ru-RU" sz="2000" dirty="0"/>
          </a:p>
          <a:p>
            <a:pPr marL="285750" indent="-285750">
              <a:buFont typeface="Arial" panose="020B0604020202020204" pitchFamily="34" charset="0"/>
              <a:buChar char="•"/>
            </a:pPr>
            <a:endParaRPr lang="en-US" sz="2000" dirty="0"/>
          </a:p>
        </p:txBody>
      </p:sp>
      <p:pic>
        <p:nvPicPr>
          <p:cNvPr id="8"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t="28971" b="24171"/>
          <a:stretch/>
        </p:blipFill>
        <p:spPr bwMode="auto">
          <a:xfrm>
            <a:off x="3670721" y="3941308"/>
            <a:ext cx="4762500" cy="1673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descr="Картинки по запросу android tweened anim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8324" y="1777626"/>
            <a:ext cx="3816703" cy="155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39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Tween Animation</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22</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a:spLocks noGrp="1"/>
          </p:cNvSpPr>
          <p:nvPr/>
        </p:nvSpPr>
        <p:spPr>
          <a:xfrm>
            <a:off x="637338" y="1092702"/>
            <a:ext cx="10964112" cy="5093786"/>
          </a:xfrm>
          <a:prstGeom prst="rect">
            <a:avLst/>
          </a:prstGeom>
        </p:spPr>
        <p:txBody>
          <a:bodyPr vert="horz" lIns="91440" tIns="45720" rIns="91440" bIns="45720" rtlCol="0">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Each tween animation is stored in </a:t>
            </a:r>
            <a:r>
              <a:rPr lang="ru-RU" sz="1900" dirty="0"/>
              <a:t>xml-</a:t>
            </a:r>
            <a:r>
              <a:rPr lang="en-US" sz="1900" dirty="0"/>
              <a:t>file under </a:t>
            </a:r>
            <a:r>
              <a:rPr lang="ru-RU" sz="1900" dirty="0"/>
              <a:t>res/anim</a:t>
            </a:r>
            <a:r>
              <a:rPr lang="en-US" sz="1900" dirty="0"/>
              <a:t> folder</a:t>
            </a:r>
            <a:r>
              <a:rPr lang="ru-RU" sz="1900" dirty="0"/>
              <a:t>. </a:t>
            </a:r>
            <a:r>
              <a:rPr lang="en-US" sz="1900" dirty="0"/>
              <a:t>Animation identifier = filename. </a:t>
            </a:r>
          </a:p>
          <a:p>
            <a:r>
              <a:rPr lang="en-US" sz="1900" dirty="0"/>
              <a:t>Four types of tween transformations:</a:t>
            </a:r>
          </a:p>
          <a:p>
            <a:pPr marL="285750" indent="-285750">
              <a:buFont typeface="Arial" panose="020B0604020202020204" pitchFamily="34" charset="0"/>
              <a:buChar char="•"/>
            </a:pPr>
            <a:r>
              <a:rPr lang="en-US" sz="1900" dirty="0"/>
              <a:t>alpha – translates the transparency of the view from 0.0 (transparent) to 1.0 (opaque)</a:t>
            </a:r>
          </a:p>
          <a:p>
            <a:pPr marL="285750" indent="-285750">
              <a:buFont typeface="Arial" panose="020B0604020202020204" pitchFamily="34" charset="0"/>
              <a:buChar char="•"/>
            </a:pPr>
            <a:r>
              <a:rPr lang="en-US" sz="1900" dirty="0"/>
              <a:t>rotate – spins the view clockwise or counterclockwise around a pivot point</a:t>
            </a:r>
          </a:p>
          <a:p>
            <a:pPr marL="285750" indent="-285750">
              <a:buFont typeface="Arial" panose="020B0604020202020204" pitchFamily="34" charset="0"/>
              <a:buChar char="•"/>
            </a:pPr>
            <a:r>
              <a:rPr lang="en-US" sz="1900" dirty="0"/>
              <a:t>scale – stretches the view vertically and horizontally from a pivot point</a:t>
            </a:r>
          </a:p>
          <a:p>
            <a:pPr marL="285750" indent="-285750">
              <a:buFont typeface="Arial" panose="020B0604020202020204" pitchFamily="34" charset="0"/>
              <a:buChar char="•"/>
            </a:pPr>
            <a:r>
              <a:rPr lang="en-US" sz="1900" dirty="0"/>
              <a:t>translate – moves the view from one position on the screen to another</a:t>
            </a:r>
          </a:p>
          <a:p>
            <a:r>
              <a:rPr lang="en-US" sz="1900" dirty="0"/>
              <a:t>Tween animations can be defined programmatically in the Java code or declaratively as XML resource files in the /res/</a:t>
            </a:r>
            <a:r>
              <a:rPr lang="en-US" sz="1900" dirty="0" err="1"/>
              <a:t>anim</a:t>
            </a:r>
            <a:r>
              <a:rPr lang="en-US" sz="1900" dirty="0"/>
              <a:t> folder.</a:t>
            </a:r>
          </a:p>
          <a:p>
            <a:r>
              <a:rPr lang="en-US" sz="1900" b="1" dirty="0"/>
              <a:t>Java classes (package </a:t>
            </a:r>
            <a:r>
              <a:rPr lang="en-US" sz="1900" b="1" dirty="0" err="1"/>
              <a:t>android.view.animation</a:t>
            </a:r>
            <a:r>
              <a:rPr lang="en-US" sz="1900" b="1" dirty="0"/>
              <a:t>)</a:t>
            </a:r>
          </a:p>
          <a:p>
            <a:r>
              <a:rPr lang="en-US" sz="1900" dirty="0"/>
              <a:t>- </a:t>
            </a:r>
            <a:r>
              <a:rPr lang="en-US" sz="1900" dirty="0" err="1"/>
              <a:t>AlphaAnimation</a:t>
            </a:r>
            <a:r>
              <a:rPr lang="en-US" sz="1900" dirty="0"/>
              <a:t>		- </a:t>
            </a:r>
            <a:r>
              <a:rPr lang="en-US" sz="1900" dirty="0" err="1"/>
              <a:t>RotateAnimation</a:t>
            </a:r>
            <a:endParaRPr lang="en-US" sz="1900" dirty="0"/>
          </a:p>
          <a:p>
            <a:r>
              <a:rPr lang="en-US" sz="1900" dirty="0"/>
              <a:t>- </a:t>
            </a:r>
            <a:r>
              <a:rPr lang="en-US" sz="1900" dirty="0" err="1"/>
              <a:t>ScaleAnimation</a:t>
            </a:r>
            <a:r>
              <a:rPr lang="en-US" sz="1900" dirty="0"/>
              <a:t>		- </a:t>
            </a:r>
            <a:r>
              <a:rPr lang="en-US" sz="1900" dirty="0" err="1"/>
              <a:t>TranslateAnimation</a:t>
            </a:r>
            <a:endParaRPr lang="en-US" sz="1900" dirty="0"/>
          </a:p>
          <a:p>
            <a:r>
              <a:rPr lang="en-US" sz="1900" b="1" dirty="0"/>
              <a:t>XML elements</a:t>
            </a:r>
          </a:p>
          <a:p>
            <a:r>
              <a:rPr lang="en-US" sz="1900" dirty="0"/>
              <a:t>- &lt;alpha&gt;			– &lt;rotate&gt;</a:t>
            </a:r>
          </a:p>
          <a:p>
            <a:r>
              <a:rPr lang="en-US" sz="1900" dirty="0"/>
              <a:t>- &lt;scale&gt;			– &lt;translate&gt;</a:t>
            </a:r>
          </a:p>
          <a:p>
            <a:r>
              <a:rPr lang="en-US" sz="1900" dirty="0"/>
              <a:t>It is also possible to define a “set” of transformations to be applied to a view; e.g., rotate and translate.</a:t>
            </a:r>
          </a:p>
          <a:p>
            <a:endParaRPr lang="ru-RU" dirty="0"/>
          </a:p>
          <a:p>
            <a:endParaRPr lang="ru-RU" dirty="0"/>
          </a:p>
          <a:p>
            <a:endParaRPr lang="ru-RU" dirty="0"/>
          </a:p>
        </p:txBody>
      </p:sp>
    </p:spTree>
    <p:extLst>
      <p:ext uri="{BB962C8B-B14F-4D97-AF65-F5344CB8AC3E}">
        <p14:creationId xmlns:p14="http://schemas.microsoft.com/office/powerpoint/2010/main" val="399599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Tween Animation</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23</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a:spLocks noChangeArrowheads="1"/>
          </p:cNvSpPr>
          <p:nvPr/>
        </p:nvSpPr>
        <p:spPr bwMode="auto">
          <a:xfrm>
            <a:off x="4804804" y="1940362"/>
            <a:ext cx="7203695" cy="470898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spcBef>
                <a:spcPct val="0"/>
              </a:spcBef>
              <a:spcAft>
                <a:spcPct val="0"/>
              </a:spcAft>
            </a:pPr>
            <a:r>
              <a:rPr lang="ru-RU" altLang="ru-RU" sz="1500" dirty="0">
                <a:solidFill>
                  <a:srgbClr val="000000"/>
                </a:solidFill>
                <a:latin typeface="Courier New" pitchFamily="49" charset="0"/>
                <a:cs typeface="Courier New" pitchFamily="49" charset="0"/>
              </a:rPr>
              <a:t>&lt;</a:t>
            </a:r>
            <a:r>
              <a:rPr lang="ru-RU" altLang="ru-RU" sz="1500" b="1" dirty="0">
                <a:solidFill>
                  <a:srgbClr val="000080"/>
                </a:solidFill>
                <a:latin typeface="Courier New" pitchFamily="49" charset="0"/>
                <a:cs typeface="Courier New" pitchFamily="49" charset="0"/>
              </a:rPr>
              <a:t>set</a:t>
            </a:r>
            <a:br>
              <a:rPr lang="ru-RU" altLang="ru-RU" sz="1500" b="1" dirty="0">
                <a:solidFill>
                  <a:srgbClr val="000080"/>
                </a:solidFill>
                <a:latin typeface="Courier New" pitchFamily="49" charset="0"/>
                <a:cs typeface="Courier New" pitchFamily="49" charset="0"/>
              </a:rPr>
            </a:b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:interpolator=</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"@android:anim/accelerate_interpolator"</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:startOffset=</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"700"</a:t>
            </a:r>
            <a: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t>&gt;</a:t>
            </a:r>
            <a:b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br>
            <a: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t>        &lt;</a:t>
            </a:r>
            <a:r>
              <a:rPr kumimoji="0" lang="ru-RU" altLang="ru-RU" sz="1500" b="1" i="0" u="none" strike="noStrike" cap="none" normalizeH="0" baseline="0" dirty="0">
                <a:ln>
                  <a:noFill/>
                </a:ln>
                <a:solidFill>
                  <a:srgbClr val="000080"/>
                </a:solidFill>
                <a:effectLst/>
                <a:latin typeface="Courier New" pitchFamily="49" charset="0"/>
                <a:cs typeface="Courier New" pitchFamily="49" charset="0"/>
              </a:rPr>
              <a:t>scale</a:t>
            </a:r>
            <a:br>
              <a:rPr kumimoji="0" lang="ru-RU" altLang="ru-RU" sz="1500" b="1" i="0" u="none" strike="noStrike" cap="none" normalizeH="0" baseline="0" dirty="0">
                <a:ln>
                  <a:noFill/>
                </a:ln>
                <a:solidFill>
                  <a:srgbClr val="00008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008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:fromXScale=</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"1.4"</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:toXScale=</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"0.0"</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:fromYScale=</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"0.6"</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:toYScale=</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"0.0"</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:pivotX=</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"50%"</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:pivotY=</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"50%"</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:duration=</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"400" </a:t>
            </a:r>
            <a: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t>/&gt;</a:t>
            </a:r>
            <a:b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br>
            <a: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t>        &lt;</a:t>
            </a:r>
            <a:r>
              <a:rPr kumimoji="0" lang="ru-RU" altLang="ru-RU" sz="1500" b="1" i="0" u="none" strike="noStrike" cap="none" normalizeH="0" baseline="0" dirty="0">
                <a:ln>
                  <a:noFill/>
                </a:ln>
                <a:solidFill>
                  <a:srgbClr val="000080"/>
                </a:solidFill>
                <a:effectLst/>
                <a:latin typeface="Courier New" pitchFamily="49" charset="0"/>
                <a:cs typeface="Courier New" pitchFamily="49" charset="0"/>
              </a:rPr>
              <a:t>rotate</a:t>
            </a:r>
            <a:br>
              <a:rPr kumimoji="0" lang="ru-RU" altLang="ru-RU" sz="1500" b="1" i="0" u="none" strike="noStrike" cap="none" normalizeH="0" baseline="0" dirty="0">
                <a:ln>
                  <a:noFill/>
                </a:ln>
                <a:solidFill>
                  <a:srgbClr val="00008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008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:fromDegrees=</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"0"</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:toDegrees=</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"-45"</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:toYScale=</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"0.0"</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:pivotX=</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"50%"</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:pivotY=</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"50%"</a:t>
            </a:r>
            <a:b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5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500" b="1" i="0" u="none" strike="noStrike" cap="none" normalizeH="0" baseline="0" dirty="0">
                <a:ln>
                  <a:noFill/>
                </a:ln>
                <a:solidFill>
                  <a:srgbClr val="0000FF"/>
                </a:solidFill>
                <a:effectLst/>
                <a:latin typeface="Courier New" pitchFamily="49" charset="0"/>
                <a:cs typeface="Courier New" pitchFamily="49" charset="0"/>
              </a:rPr>
              <a:t>:duration=</a:t>
            </a:r>
            <a:r>
              <a:rPr kumimoji="0" lang="ru-RU" altLang="ru-RU" sz="1500" b="1" i="0" u="none" strike="noStrike" cap="none" normalizeH="0" baseline="0" dirty="0">
                <a:ln>
                  <a:noFill/>
                </a:ln>
                <a:solidFill>
                  <a:srgbClr val="008000"/>
                </a:solidFill>
                <a:effectLst/>
                <a:latin typeface="Courier New" pitchFamily="49" charset="0"/>
                <a:cs typeface="Courier New" pitchFamily="49" charset="0"/>
              </a:rPr>
              <a:t>"400" </a:t>
            </a:r>
            <a: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t>/&gt;</a:t>
            </a:r>
            <a:b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br>
            <a: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t>    &lt;/</a:t>
            </a:r>
            <a:r>
              <a:rPr kumimoji="0" lang="ru-RU" altLang="ru-RU" sz="1500" b="1" i="0" u="none" strike="noStrike" cap="none" normalizeH="0" baseline="0" dirty="0">
                <a:ln>
                  <a:noFill/>
                </a:ln>
                <a:solidFill>
                  <a:srgbClr val="000080"/>
                </a:solidFill>
                <a:effectLst/>
                <a:latin typeface="Courier New" pitchFamily="49" charset="0"/>
                <a:cs typeface="Courier New" pitchFamily="49" charset="0"/>
              </a:rPr>
              <a:t>set</a:t>
            </a:r>
            <a: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t>&gt;</a:t>
            </a:r>
            <a:b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br>
            <a: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t>&lt;/</a:t>
            </a:r>
            <a:r>
              <a:rPr kumimoji="0" lang="ru-RU" altLang="ru-RU" sz="1500" b="1" i="0" u="none" strike="noStrike" cap="none" normalizeH="0" baseline="0" dirty="0">
                <a:ln>
                  <a:noFill/>
                </a:ln>
                <a:solidFill>
                  <a:srgbClr val="000080"/>
                </a:solidFill>
                <a:effectLst/>
                <a:latin typeface="Courier New" pitchFamily="49" charset="0"/>
                <a:cs typeface="Courier New" pitchFamily="49" charset="0"/>
              </a:rPr>
              <a:t>set</a:t>
            </a:r>
            <a:r>
              <a:rPr kumimoji="0" lang="ru-RU" altLang="ru-RU" sz="1500" b="0" i="0" u="none" strike="noStrike" cap="none" normalizeH="0" baseline="0" dirty="0">
                <a:ln>
                  <a:noFill/>
                </a:ln>
                <a:solidFill>
                  <a:srgbClr val="000000"/>
                </a:solidFill>
                <a:effectLst/>
                <a:latin typeface="Courier New" pitchFamily="49" charset="0"/>
                <a:cs typeface="Courier New" pitchFamily="49" charset="0"/>
              </a:rPr>
              <a:t>&gt;</a:t>
            </a:r>
            <a:endParaRPr kumimoji="0" lang="ru-RU" altLang="ru-RU" sz="1500" b="0" i="0" u="none" strike="noStrike" cap="none" normalizeH="0" baseline="0" dirty="0">
              <a:ln>
                <a:noFill/>
              </a:ln>
              <a:solidFill>
                <a:schemeClr val="tx1"/>
              </a:solidFill>
              <a:effectLst/>
              <a:latin typeface="Arial" pitchFamily="34" charset="0"/>
              <a:cs typeface="Arial" pitchFamily="34" charset="0"/>
            </a:endParaRPr>
          </a:p>
        </p:txBody>
      </p:sp>
      <p:sp>
        <p:nvSpPr>
          <p:cNvPr id="2" name="Rectangle 1"/>
          <p:cNvSpPr/>
          <p:nvPr/>
        </p:nvSpPr>
        <p:spPr>
          <a:xfrm>
            <a:off x="426098" y="897196"/>
            <a:ext cx="7560615" cy="3093154"/>
          </a:xfrm>
          <a:prstGeom prst="rect">
            <a:avLst/>
          </a:prstGeom>
        </p:spPr>
        <p:txBody>
          <a:bodyPr wrap="square">
            <a:spAutoFit/>
          </a:bodyPr>
          <a:lstStyle/>
          <a:p>
            <a:r>
              <a:rPr lang="ru-RU" altLang="ru-RU" sz="1500" dirty="0">
                <a:solidFill>
                  <a:srgbClr val="000000"/>
                </a:solidFill>
                <a:latin typeface="Courier New" pitchFamily="49" charset="0"/>
                <a:cs typeface="Courier New" pitchFamily="49" charset="0"/>
              </a:rPr>
              <a:t>&lt;</a:t>
            </a:r>
            <a:r>
              <a:rPr lang="ru-RU" altLang="ru-RU" sz="1500" b="1" dirty="0">
                <a:solidFill>
                  <a:srgbClr val="000080"/>
                </a:solidFill>
                <a:latin typeface="Courier New" pitchFamily="49" charset="0"/>
                <a:cs typeface="Courier New" pitchFamily="49" charset="0"/>
              </a:rPr>
              <a:t>set </a:t>
            </a:r>
            <a:r>
              <a:rPr lang="ru-RU" altLang="ru-RU" sz="1500" b="1" dirty="0">
                <a:solidFill>
                  <a:srgbClr val="0000FF"/>
                </a:solidFill>
                <a:latin typeface="Courier New" pitchFamily="49" charset="0"/>
                <a:cs typeface="Courier New" pitchFamily="49" charset="0"/>
              </a:rPr>
              <a:t>xmlns:</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a:t>
            </a:r>
            <a:r>
              <a:rPr lang="ru-RU" altLang="ru-RU" sz="1500" b="1" dirty="0">
                <a:solidFill>
                  <a:srgbClr val="008000"/>
                </a:solidFill>
                <a:latin typeface="Courier New" pitchFamily="49" charset="0"/>
                <a:cs typeface="Courier New" pitchFamily="49" charset="0"/>
              </a:rPr>
              <a:t>"http://schemas.android.com/apk/res/android"</a:t>
            </a:r>
            <a:br>
              <a:rPr lang="ru-RU" altLang="ru-RU" sz="1500" b="1" dirty="0">
                <a:solidFill>
                  <a:srgbClr val="008000"/>
                </a:solidFill>
                <a:latin typeface="Courier New" pitchFamily="49" charset="0"/>
                <a:cs typeface="Courier New" pitchFamily="49" charset="0"/>
              </a:rPr>
            </a:br>
            <a:r>
              <a:rPr lang="ru-RU" altLang="ru-RU" sz="1500" b="1" dirty="0">
                <a:solidFill>
                  <a:srgbClr val="00800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:shareInterpolator=</a:t>
            </a:r>
            <a:r>
              <a:rPr lang="ru-RU" altLang="ru-RU" sz="1500" b="1" dirty="0">
                <a:solidFill>
                  <a:srgbClr val="008000"/>
                </a:solidFill>
                <a:latin typeface="Courier New" pitchFamily="49" charset="0"/>
                <a:cs typeface="Courier New" pitchFamily="49" charset="0"/>
              </a:rPr>
              <a:t>"false"</a:t>
            </a:r>
            <a:r>
              <a:rPr lang="ru-RU" altLang="ru-RU" sz="1500" dirty="0">
                <a:solidFill>
                  <a:srgbClr val="000000"/>
                </a:solidFill>
                <a:latin typeface="Courier New" pitchFamily="49" charset="0"/>
                <a:cs typeface="Courier New" pitchFamily="49" charset="0"/>
              </a:rPr>
              <a:t>&gt;</a:t>
            </a:r>
            <a:br>
              <a:rPr lang="ru-RU" altLang="ru-RU" sz="1500" dirty="0">
                <a:solidFill>
                  <a:srgbClr val="000000"/>
                </a:solidFill>
                <a:latin typeface="Courier New" pitchFamily="49" charset="0"/>
                <a:cs typeface="Courier New" pitchFamily="49" charset="0"/>
              </a:rPr>
            </a:br>
            <a:r>
              <a:rPr lang="ru-RU" altLang="ru-RU" sz="1500" dirty="0">
                <a:solidFill>
                  <a:srgbClr val="000000"/>
                </a:solidFill>
                <a:latin typeface="Courier New" pitchFamily="49" charset="0"/>
                <a:cs typeface="Courier New" pitchFamily="49" charset="0"/>
              </a:rPr>
              <a:t>    &lt;</a:t>
            </a:r>
            <a:r>
              <a:rPr lang="ru-RU" altLang="ru-RU" sz="1500" b="1" dirty="0">
                <a:solidFill>
                  <a:srgbClr val="000080"/>
                </a:solidFill>
                <a:latin typeface="Courier New" pitchFamily="49" charset="0"/>
                <a:cs typeface="Courier New" pitchFamily="49" charset="0"/>
              </a:rPr>
              <a:t>scale        </a:t>
            </a:r>
            <a:r>
              <a:rPr lang="en-US" altLang="ru-RU" sz="1500" b="1" dirty="0">
                <a:solidFill>
                  <a:srgbClr val="000080"/>
                </a:solidFill>
                <a:latin typeface="Courier New" pitchFamily="49" charset="0"/>
                <a:cs typeface="Courier New" pitchFamily="49" charset="0"/>
              </a:rPr>
              <a:t>    </a:t>
            </a:r>
          </a:p>
          <a:p>
            <a:r>
              <a:rPr lang="en-US" altLang="ru-RU" sz="1500" b="1" dirty="0">
                <a:solidFill>
                  <a:srgbClr val="00008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:interpolator=</a:t>
            </a:r>
            <a:r>
              <a:rPr lang="ru-RU" altLang="ru-RU" sz="1500" b="1" dirty="0">
                <a:solidFill>
                  <a:srgbClr val="008000"/>
                </a:solidFill>
                <a:latin typeface="Courier New" pitchFamily="49" charset="0"/>
                <a:cs typeface="Courier New" pitchFamily="49" charset="0"/>
              </a:rPr>
              <a:t>"@android:anim/accelerate_interpolator"</a:t>
            </a:r>
            <a:br>
              <a:rPr lang="ru-RU" altLang="ru-RU" sz="1500" b="1" dirty="0">
                <a:solidFill>
                  <a:srgbClr val="008000"/>
                </a:solidFill>
                <a:latin typeface="Courier New" pitchFamily="49" charset="0"/>
                <a:cs typeface="Courier New" pitchFamily="49" charset="0"/>
              </a:rPr>
            </a:br>
            <a:r>
              <a:rPr lang="ru-RU" altLang="ru-RU" sz="1500" b="1" dirty="0">
                <a:solidFill>
                  <a:srgbClr val="00800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:fromXScale=</a:t>
            </a:r>
            <a:r>
              <a:rPr lang="ru-RU" altLang="ru-RU" sz="1500" b="1" dirty="0">
                <a:solidFill>
                  <a:srgbClr val="008000"/>
                </a:solidFill>
                <a:latin typeface="Courier New" pitchFamily="49" charset="0"/>
                <a:cs typeface="Courier New" pitchFamily="49" charset="0"/>
              </a:rPr>
              <a:t>"1.0"</a:t>
            </a:r>
            <a:br>
              <a:rPr lang="ru-RU" altLang="ru-RU" sz="1500" b="1" dirty="0">
                <a:solidFill>
                  <a:srgbClr val="008000"/>
                </a:solidFill>
                <a:latin typeface="Courier New" pitchFamily="49" charset="0"/>
                <a:cs typeface="Courier New" pitchFamily="49" charset="0"/>
              </a:rPr>
            </a:br>
            <a:r>
              <a:rPr lang="ru-RU" altLang="ru-RU" sz="1500" b="1" dirty="0">
                <a:solidFill>
                  <a:srgbClr val="00800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:toXScale=</a:t>
            </a:r>
            <a:r>
              <a:rPr lang="ru-RU" altLang="ru-RU" sz="1500" b="1" dirty="0">
                <a:solidFill>
                  <a:srgbClr val="008000"/>
                </a:solidFill>
                <a:latin typeface="Courier New" pitchFamily="49" charset="0"/>
                <a:cs typeface="Courier New" pitchFamily="49" charset="0"/>
              </a:rPr>
              <a:t>"1.4"</a:t>
            </a:r>
            <a:br>
              <a:rPr lang="ru-RU" altLang="ru-RU" sz="1500" b="1" dirty="0">
                <a:solidFill>
                  <a:srgbClr val="008000"/>
                </a:solidFill>
                <a:latin typeface="Courier New" pitchFamily="49" charset="0"/>
                <a:cs typeface="Courier New" pitchFamily="49" charset="0"/>
              </a:rPr>
            </a:br>
            <a:r>
              <a:rPr lang="ru-RU" altLang="ru-RU" sz="1500" b="1" dirty="0">
                <a:solidFill>
                  <a:srgbClr val="00800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:fromYScale=</a:t>
            </a:r>
            <a:r>
              <a:rPr lang="ru-RU" altLang="ru-RU" sz="1500" b="1" dirty="0">
                <a:solidFill>
                  <a:srgbClr val="008000"/>
                </a:solidFill>
                <a:latin typeface="Courier New" pitchFamily="49" charset="0"/>
                <a:cs typeface="Courier New" pitchFamily="49" charset="0"/>
              </a:rPr>
              <a:t>"1.0"</a:t>
            </a:r>
            <a:br>
              <a:rPr lang="ru-RU" altLang="ru-RU" sz="1500" b="1" dirty="0">
                <a:solidFill>
                  <a:srgbClr val="008000"/>
                </a:solidFill>
                <a:latin typeface="Courier New" pitchFamily="49" charset="0"/>
                <a:cs typeface="Courier New" pitchFamily="49" charset="0"/>
              </a:rPr>
            </a:br>
            <a:r>
              <a:rPr lang="ru-RU" altLang="ru-RU" sz="1500" b="1" dirty="0">
                <a:solidFill>
                  <a:srgbClr val="00800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:toYScale=</a:t>
            </a:r>
            <a:r>
              <a:rPr lang="ru-RU" altLang="ru-RU" sz="1500" b="1" dirty="0">
                <a:solidFill>
                  <a:srgbClr val="008000"/>
                </a:solidFill>
                <a:latin typeface="Courier New" pitchFamily="49" charset="0"/>
                <a:cs typeface="Courier New" pitchFamily="49" charset="0"/>
              </a:rPr>
              <a:t>"0.6"</a:t>
            </a:r>
            <a:br>
              <a:rPr lang="ru-RU" altLang="ru-RU" sz="1500" b="1" dirty="0">
                <a:solidFill>
                  <a:srgbClr val="008000"/>
                </a:solidFill>
                <a:latin typeface="Courier New" pitchFamily="49" charset="0"/>
                <a:cs typeface="Courier New" pitchFamily="49" charset="0"/>
              </a:rPr>
            </a:br>
            <a:r>
              <a:rPr lang="ru-RU" altLang="ru-RU" sz="1500" b="1" dirty="0">
                <a:solidFill>
                  <a:srgbClr val="00800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:pivotX=</a:t>
            </a:r>
            <a:r>
              <a:rPr lang="ru-RU" altLang="ru-RU" sz="1500" b="1" dirty="0">
                <a:solidFill>
                  <a:srgbClr val="008000"/>
                </a:solidFill>
                <a:latin typeface="Courier New" pitchFamily="49" charset="0"/>
                <a:cs typeface="Courier New" pitchFamily="49" charset="0"/>
              </a:rPr>
              <a:t>"50%"</a:t>
            </a:r>
            <a:br>
              <a:rPr lang="ru-RU" altLang="ru-RU" sz="1500" b="1" dirty="0">
                <a:solidFill>
                  <a:srgbClr val="008000"/>
                </a:solidFill>
                <a:latin typeface="Courier New" pitchFamily="49" charset="0"/>
                <a:cs typeface="Courier New" pitchFamily="49" charset="0"/>
              </a:rPr>
            </a:br>
            <a:r>
              <a:rPr lang="ru-RU" altLang="ru-RU" sz="1500" b="1" dirty="0">
                <a:solidFill>
                  <a:srgbClr val="00800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:pivotY=</a:t>
            </a:r>
            <a:r>
              <a:rPr lang="ru-RU" altLang="ru-RU" sz="1500" b="1" dirty="0">
                <a:solidFill>
                  <a:srgbClr val="008000"/>
                </a:solidFill>
                <a:latin typeface="Courier New" pitchFamily="49" charset="0"/>
                <a:cs typeface="Courier New" pitchFamily="49" charset="0"/>
              </a:rPr>
              <a:t>"50%"</a:t>
            </a:r>
            <a:br>
              <a:rPr lang="ru-RU" altLang="ru-RU" sz="1500" b="1" dirty="0">
                <a:solidFill>
                  <a:srgbClr val="008000"/>
                </a:solidFill>
                <a:latin typeface="Courier New" pitchFamily="49" charset="0"/>
                <a:cs typeface="Courier New" pitchFamily="49" charset="0"/>
              </a:rPr>
            </a:br>
            <a:r>
              <a:rPr lang="ru-RU" altLang="ru-RU" sz="1500" b="1" dirty="0">
                <a:solidFill>
                  <a:srgbClr val="00800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:fillAfter=</a:t>
            </a:r>
            <a:r>
              <a:rPr lang="ru-RU" altLang="ru-RU" sz="1500" b="1" dirty="0">
                <a:solidFill>
                  <a:srgbClr val="008000"/>
                </a:solidFill>
                <a:latin typeface="Courier New" pitchFamily="49" charset="0"/>
                <a:cs typeface="Courier New" pitchFamily="49" charset="0"/>
              </a:rPr>
              <a:t>"false"</a:t>
            </a:r>
            <a:br>
              <a:rPr lang="ru-RU" altLang="ru-RU" sz="1500" b="1" dirty="0">
                <a:solidFill>
                  <a:srgbClr val="008000"/>
                </a:solidFill>
                <a:latin typeface="Courier New" pitchFamily="49" charset="0"/>
                <a:cs typeface="Courier New" pitchFamily="49" charset="0"/>
              </a:rPr>
            </a:br>
            <a:r>
              <a:rPr lang="ru-RU" altLang="ru-RU" sz="1500" b="1" dirty="0">
                <a:solidFill>
                  <a:srgbClr val="008000"/>
                </a:solidFill>
                <a:latin typeface="Courier New" pitchFamily="49" charset="0"/>
                <a:cs typeface="Courier New" pitchFamily="49" charset="0"/>
              </a:rPr>
              <a:t>        </a:t>
            </a:r>
            <a:r>
              <a:rPr lang="ru-RU" altLang="ru-RU" sz="1500" b="1" dirty="0">
                <a:solidFill>
                  <a:srgbClr val="660E7A"/>
                </a:solidFill>
                <a:latin typeface="Courier New" pitchFamily="49" charset="0"/>
                <a:cs typeface="Courier New" pitchFamily="49" charset="0"/>
              </a:rPr>
              <a:t>android</a:t>
            </a:r>
            <a:r>
              <a:rPr lang="ru-RU" altLang="ru-RU" sz="1500" b="1" dirty="0">
                <a:solidFill>
                  <a:srgbClr val="0000FF"/>
                </a:solidFill>
                <a:latin typeface="Courier New" pitchFamily="49" charset="0"/>
                <a:cs typeface="Courier New" pitchFamily="49" charset="0"/>
              </a:rPr>
              <a:t>:duration=</a:t>
            </a:r>
            <a:r>
              <a:rPr lang="ru-RU" altLang="ru-RU" sz="1500" b="1" dirty="0">
                <a:solidFill>
                  <a:srgbClr val="008000"/>
                </a:solidFill>
                <a:latin typeface="Courier New" pitchFamily="49" charset="0"/>
                <a:cs typeface="Courier New" pitchFamily="49" charset="0"/>
              </a:rPr>
              <a:t>"700" </a:t>
            </a:r>
            <a:r>
              <a:rPr lang="ru-RU" altLang="ru-RU" sz="1500" dirty="0">
                <a:solidFill>
                  <a:srgbClr val="000000"/>
                </a:solidFill>
                <a:latin typeface="Courier New" pitchFamily="49" charset="0"/>
                <a:cs typeface="Courier New" pitchFamily="49" charset="0"/>
              </a:rPr>
              <a:t>/&gt;</a:t>
            </a:r>
            <a:br>
              <a:rPr lang="ru-RU" altLang="ru-RU" sz="1500" dirty="0">
                <a:solidFill>
                  <a:srgbClr val="000000"/>
                </a:solidFill>
                <a:latin typeface="Courier New" pitchFamily="49" charset="0"/>
                <a:cs typeface="Courier New" pitchFamily="49" charset="0"/>
              </a:rPr>
            </a:br>
            <a:r>
              <a:rPr lang="ru-RU" altLang="ru-RU" sz="1500" dirty="0">
                <a:solidFill>
                  <a:srgbClr val="000000"/>
                </a:solidFill>
                <a:latin typeface="Courier New" pitchFamily="49" charset="0"/>
                <a:cs typeface="Courier New" pitchFamily="49" charset="0"/>
              </a:rPr>
              <a:t>    </a:t>
            </a:r>
            <a:r>
              <a:rPr lang="ru-RU" altLang="ru-RU" sz="1500" b="1" dirty="0">
                <a:solidFill>
                  <a:srgbClr val="000080"/>
                </a:solidFill>
                <a:latin typeface="Courier New" pitchFamily="49" charset="0"/>
                <a:cs typeface="Courier New" pitchFamily="49" charset="0"/>
              </a:rPr>
              <a:t> </a:t>
            </a:r>
            <a:endParaRPr lang="ru-RU" sz="1500" dirty="0"/>
          </a:p>
        </p:txBody>
      </p:sp>
    </p:spTree>
    <p:extLst>
      <p:ext uri="{BB962C8B-B14F-4D97-AF65-F5344CB8AC3E}">
        <p14:creationId xmlns:p14="http://schemas.microsoft.com/office/powerpoint/2010/main" val="785319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Frame Animation</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24</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p:cNvSpPr>
            <a:spLocks noGrp="1"/>
          </p:cNvSpPr>
          <p:nvPr/>
        </p:nvSpPr>
        <p:spPr>
          <a:xfrm>
            <a:off x="426099" y="1078415"/>
            <a:ext cx="10889601" cy="49080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Sequence of pictures, each frame will be displayed for certain number of milliseconds. Scenario is stored in res/</a:t>
            </a:r>
            <a:r>
              <a:rPr lang="en-US" sz="2000" dirty="0" err="1"/>
              <a:t>drawable</a:t>
            </a:r>
            <a:endParaRPr lang="en-US" sz="2000" dirty="0"/>
          </a:p>
          <a:p>
            <a:endParaRPr lang="en-US" dirty="0"/>
          </a:p>
          <a:p>
            <a:pPr lvl="0" fontAlgn="base">
              <a:lnSpc>
                <a:spcPct val="100000"/>
              </a:lnSpc>
              <a:spcBef>
                <a:spcPct val="0"/>
              </a:spcBef>
              <a:spcAft>
                <a:spcPct val="0"/>
              </a:spcAft>
            </a:pPr>
            <a:r>
              <a:rPr lang="ru-RU" altLang="ru-RU" sz="1600" i="1" dirty="0">
                <a:solidFill>
                  <a:srgbClr val="000000"/>
                </a:solidFill>
                <a:latin typeface="Courier New" pitchFamily="49" charset="0"/>
                <a:cs typeface="Courier New" pitchFamily="49" charset="0"/>
              </a:rPr>
              <a:t>&lt;?</a:t>
            </a:r>
            <a:r>
              <a:rPr lang="ru-RU" altLang="ru-RU" sz="1600" b="1" dirty="0">
                <a:solidFill>
                  <a:srgbClr val="0000FF"/>
                </a:solidFill>
                <a:latin typeface="Courier New" pitchFamily="49" charset="0"/>
                <a:cs typeface="Courier New" pitchFamily="49" charset="0"/>
              </a:rPr>
              <a:t>xml version=</a:t>
            </a:r>
            <a:r>
              <a:rPr lang="ru-RU" altLang="ru-RU" sz="1600" b="1" dirty="0">
                <a:solidFill>
                  <a:srgbClr val="008000"/>
                </a:solidFill>
                <a:latin typeface="Courier New" pitchFamily="49" charset="0"/>
                <a:cs typeface="Courier New" pitchFamily="49" charset="0"/>
              </a:rPr>
              <a:t>"1.0" </a:t>
            </a:r>
            <a:r>
              <a:rPr lang="ru-RU" altLang="ru-RU" sz="1600" b="1" dirty="0">
                <a:solidFill>
                  <a:srgbClr val="0000FF"/>
                </a:solidFill>
                <a:latin typeface="Courier New" pitchFamily="49" charset="0"/>
                <a:cs typeface="Courier New" pitchFamily="49" charset="0"/>
              </a:rPr>
              <a:t>encoding=</a:t>
            </a:r>
            <a:r>
              <a:rPr lang="ru-RU" altLang="ru-RU" sz="1600" b="1" dirty="0">
                <a:solidFill>
                  <a:srgbClr val="008000"/>
                </a:solidFill>
                <a:latin typeface="Courier New" pitchFamily="49" charset="0"/>
                <a:cs typeface="Courier New" pitchFamily="49" charset="0"/>
              </a:rPr>
              <a:t>"utf-8"</a:t>
            </a:r>
            <a:r>
              <a:rPr lang="ru-RU" altLang="ru-RU" sz="1600" i="1" dirty="0">
                <a:solidFill>
                  <a:srgbClr val="000000"/>
                </a:solidFill>
                <a:latin typeface="Courier New" pitchFamily="49" charset="0"/>
                <a:cs typeface="Courier New" pitchFamily="49" charset="0"/>
              </a:rPr>
              <a:t>?&gt;</a:t>
            </a:r>
            <a:br>
              <a:rPr lang="ru-RU" altLang="ru-RU" sz="1600" i="1"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animation-list </a:t>
            </a:r>
            <a:r>
              <a:rPr lang="ru-RU" altLang="ru-RU" sz="1600" b="1" dirty="0">
                <a:solidFill>
                  <a:srgbClr val="0000FF"/>
                </a:solidFill>
                <a:latin typeface="Courier New" pitchFamily="49" charset="0"/>
                <a:cs typeface="Courier New" pitchFamily="49" charset="0"/>
              </a:rPr>
              <a:t>xmlns:</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a:t>
            </a:r>
            <a:r>
              <a:rPr lang="ru-RU" altLang="ru-RU" sz="1600" b="1" dirty="0">
                <a:solidFill>
                  <a:srgbClr val="008000"/>
                </a:solidFill>
                <a:latin typeface="Courier New" pitchFamily="49" charset="0"/>
                <a:cs typeface="Courier New" pitchFamily="49" charset="0"/>
              </a:rPr>
              <a:t>"http://schemas.android.com/apk/res/android"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:oneshot=</a:t>
            </a:r>
            <a:r>
              <a:rPr lang="ru-RU" altLang="ru-RU" sz="1600" b="1" dirty="0">
                <a:solidFill>
                  <a:srgbClr val="008000"/>
                </a:solidFill>
                <a:latin typeface="Courier New" pitchFamily="49" charset="0"/>
                <a:cs typeface="Courier New" pitchFamily="49" charset="0"/>
              </a:rPr>
              <a:t>"false"</a:t>
            </a:r>
            <a:r>
              <a:rPr lang="ru-RU" altLang="ru-RU" sz="1600" dirty="0">
                <a:solidFill>
                  <a:srgbClr val="000000"/>
                </a:solidFill>
                <a:latin typeface="Courier New" pitchFamily="49" charset="0"/>
                <a:cs typeface="Courier New" pitchFamily="49" charset="0"/>
              </a:rPr>
              <a:t>&gt;</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&lt;</a:t>
            </a:r>
            <a:r>
              <a:rPr lang="ru-RU" altLang="ru-RU" sz="1600" b="1" dirty="0">
                <a:solidFill>
                  <a:srgbClr val="000080"/>
                </a:solidFill>
                <a:latin typeface="Courier New" pitchFamily="49" charset="0"/>
                <a:cs typeface="Courier New" pitchFamily="49" charset="0"/>
              </a:rPr>
              <a:t>item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:drawable=</a:t>
            </a:r>
            <a:r>
              <a:rPr lang="ru-RU" altLang="ru-RU" sz="1600" b="1" dirty="0">
                <a:solidFill>
                  <a:srgbClr val="008000"/>
                </a:solidFill>
                <a:latin typeface="Courier New" pitchFamily="49" charset="0"/>
                <a:cs typeface="Courier New" pitchFamily="49" charset="0"/>
              </a:rPr>
              <a:t>"@drawable/rocket_thrust1"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:duration=</a:t>
            </a:r>
            <a:r>
              <a:rPr lang="ru-RU" altLang="ru-RU" sz="1600" b="1" dirty="0">
                <a:solidFill>
                  <a:srgbClr val="008000"/>
                </a:solidFill>
                <a:latin typeface="Courier New" pitchFamily="49" charset="0"/>
                <a:cs typeface="Courier New" pitchFamily="49" charset="0"/>
              </a:rPr>
              <a:t>"200"</a:t>
            </a:r>
            <a:r>
              <a:rPr lang="ru-RU" altLang="ru-RU" sz="1600" dirty="0">
                <a:solidFill>
                  <a:srgbClr val="000000"/>
                </a:solidFill>
                <a:latin typeface="Courier New" pitchFamily="49" charset="0"/>
                <a:cs typeface="Courier New" pitchFamily="49" charset="0"/>
              </a:rPr>
              <a:t>/&gt; </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&lt;</a:t>
            </a:r>
            <a:r>
              <a:rPr lang="ru-RU" altLang="ru-RU" sz="1600" b="1" dirty="0">
                <a:solidFill>
                  <a:srgbClr val="000080"/>
                </a:solidFill>
                <a:latin typeface="Courier New" pitchFamily="49" charset="0"/>
                <a:cs typeface="Courier New" pitchFamily="49" charset="0"/>
              </a:rPr>
              <a:t>item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:drawable=</a:t>
            </a:r>
            <a:r>
              <a:rPr lang="ru-RU" altLang="ru-RU" sz="1600" b="1" dirty="0">
                <a:solidFill>
                  <a:srgbClr val="008000"/>
                </a:solidFill>
                <a:latin typeface="Courier New" pitchFamily="49" charset="0"/>
                <a:cs typeface="Courier New" pitchFamily="49" charset="0"/>
              </a:rPr>
              <a:t>"@drawable/rocket_thrust2"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:duration=</a:t>
            </a:r>
            <a:r>
              <a:rPr lang="ru-RU" altLang="ru-RU" sz="1600" b="1" dirty="0">
                <a:solidFill>
                  <a:srgbClr val="008000"/>
                </a:solidFill>
                <a:latin typeface="Courier New" pitchFamily="49" charset="0"/>
                <a:cs typeface="Courier New" pitchFamily="49" charset="0"/>
              </a:rPr>
              <a:t>"200" </a:t>
            </a:r>
            <a:r>
              <a:rPr lang="ru-RU" altLang="ru-RU" sz="1600" dirty="0">
                <a:solidFill>
                  <a:srgbClr val="000000"/>
                </a:solidFill>
                <a:latin typeface="Courier New" pitchFamily="49" charset="0"/>
                <a:cs typeface="Courier New" pitchFamily="49" charset="0"/>
              </a:rPr>
              <a:t>/&gt; </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&lt;</a:t>
            </a:r>
            <a:r>
              <a:rPr lang="ru-RU" altLang="ru-RU" sz="1600" b="1" dirty="0">
                <a:solidFill>
                  <a:srgbClr val="000080"/>
                </a:solidFill>
                <a:latin typeface="Courier New" pitchFamily="49" charset="0"/>
                <a:cs typeface="Courier New" pitchFamily="49" charset="0"/>
              </a:rPr>
              <a:t>item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:drawable=</a:t>
            </a:r>
            <a:r>
              <a:rPr lang="ru-RU" altLang="ru-RU" sz="1600" b="1" dirty="0">
                <a:solidFill>
                  <a:srgbClr val="008000"/>
                </a:solidFill>
                <a:latin typeface="Courier New" pitchFamily="49" charset="0"/>
                <a:cs typeface="Courier New" pitchFamily="49" charset="0"/>
              </a:rPr>
              <a:t>"@drawable/rocket_thrust3"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:duration=</a:t>
            </a:r>
            <a:r>
              <a:rPr lang="ru-RU" altLang="ru-RU" sz="1600" b="1" dirty="0">
                <a:solidFill>
                  <a:srgbClr val="008000"/>
                </a:solidFill>
                <a:latin typeface="Courier New" pitchFamily="49" charset="0"/>
                <a:cs typeface="Courier New" pitchFamily="49" charset="0"/>
              </a:rPr>
              <a:t>"200" </a:t>
            </a:r>
            <a:r>
              <a:rPr lang="ru-RU" altLang="ru-RU" sz="1600" dirty="0">
                <a:solidFill>
                  <a:srgbClr val="000000"/>
                </a:solidFill>
                <a:latin typeface="Courier New" pitchFamily="49" charset="0"/>
                <a:cs typeface="Courier New" pitchFamily="49" charset="0"/>
              </a:rPr>
              <a:t>/&gt;</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animation-list</a:t>
            </a:r>
            <a:r>
              <a:rPr lang="ru-RU" altLang="ru-RU" sz="1600" dirty="0">
                <a:solidFill>
                  <a:srgbClr val="000000"/>
                </a:solidFill>
                <a:latin typeface="Courier New" pitchFamily="49" charset="0"/>
                <a:cs typeface="Courier New" pitchFamily="49" charset="0"/>
              </a:rPr>
              <a:t>&gt;</a:t>
            </a:r>
            <a:endParaRPr lang="ru-RU" altLang="ru-RU" sz="1600" dirty="0">
              <a:solidFill>
                <a:prstClr val="black"/>
              </a:solidFill>
              <a:latin typeface="Arial" pitchFamily="34" charset="0"/>
              <a:cs typeface="Arial" pitchFamily="34" charset="0"/>
            </a:endParaRPr>
          </a:p>
          <a:p>
            <a:endParaRPr lang="ru-RU" dirty="0"/>
          </a:p>
          <a:p>
            <a:endParaRPr lang="en-US" dirty="0"/>
          </a:p>
          <a:p>
            <a:endParaRPr lang="ru-RU" dirty="0"/>
          </a:p>
          <a:p>
            <a:pPr lvl="0" fontAlgn="base">
              <a:lnSpc>
                <a:spcPct val="100000"/>
              </a:lnSpc>
              <a:spcBef>
                <a:spcPct val="0"/>
              </a:spcBef>
              <a:spcAft>
                <a:spcPct val="0"/>
              </a:spcAft>
            </a:pPr>
            <a:r>
              <a:rPr lang="ru-RU" altLang="ru-RU" sz="1600" dirty="0">
                <a:solidFill>
                  <a:srgbClr val="000000"/>
                </a:solidFill>
                <a:latin typeface="Courier New" pitchFamily="49" charset="0"/>
                <a:cs typeface="Courier New" pitchFamily="49" charset="0"/>
              </a:rPr>
              <a:t>ImageView rocketImage = (ImageView) findViewById(R.id.rocket_image);</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rocketImage.setBackgroundResource(R.drawable.rocket_thrust);</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AnimationDrawable rocketAnimation = (AnimationDrawable) rocketImage.getBackground();</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rocketAnimation.start();</a:t>
            </a:r>
            <a:endParaRPr lang="ru-RU" altLang="ru-RU" sz="1600" dirty="0">
              <a:solidFill>
                <a:prstClr val="black"/>
              </a:solidFill>
              <a:latin typeface="Arial" pitchFamily="34" charset="0"/>
              <a:cs typeface="Arial" pitchFamily="34" charset="0"/>
            </a:endParaRPr>
          </a:p>
          <a:p>
            <a:endParaRPr lang="ru-RU" dirty="0"/>
          </a:p>
        </p:txBody>
      </p:sp>
      <p:sp>
        <p:nvSpPr>
          <p:cNvPr id="15" name="Cloud 14"/>
          <p:cNvSpPr/>
          <p:nvPr/>
        </p:nvSpPr>
        <p:spPr>
          <a:xfrm>
            <a:off x="8729663" y="3557588"/>
            <a:ext cx="3278835" cy="1443540"/>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AnimationSample</a:t>
            </a:r>
            <a:endParaRPr lang="ru-RU" sz="2000" b="1" dirty="0">
              <a:solidFill>
                <a:schemeClr val="tx1"/>
              </a:solidFill>
            </a:endParaRPr>
          </a:p>
        </p:txBody>
      </p:sp>
    </p:spTree>
    <p:extLst>
      <p:ext uri="{BB962C8B-B14F-4D97-AF65-F5344CB8AC3E}">
        <p14:creationId xmlns:p14="http://schemas.microsoft.com/office/powerpoint/2010/main" val="2383794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2" name="TextBox 1"/>
          <p:cNvSpPr txBox="1"/>
          <p:nvPr/>
        </p:nvSpPr>
        <p:spPr>
          <a:xfrm>
            <a:off x="6096000" y="2468880"/>
            <a:ext cx="6072188" cy="1446550"/>
          </a:xfrm>
          <a:prstGeom prst="rect">
            <a:avLst/>
          </a:prstGeom>
          <a:solidFill>
            <a:srgbClr val="002060"/>
          </a:solidFill>
        </p:spPr>
        <p:txBody>
          <a:bodyPr wrap="square" rtlCol="0">
            <a:spAutoFit/>
          </a:bodyPr>
          <a:lstStyle/>
          <a:p>
            <a:r>
              <a:rPr lang="en-US" sz="4400" dirty="0">
                <a:solidFill>
                  <a:schemeClr val="bg1"/>
                </a:solidFill>
              </a:rPr>
              <a:t>Views &amp; Layouts</a:t>
            </a:r>
          </a:p>
          <a:p>
            <a:endParaRPr lang="ru-RU" sz="4400" dirty="0">
              <a:solidFill>
                <a:schemeClr val="bg1"/>
              </a:solidFill>
            </a:endParaRPr>
          </a:p>
        </p:txBody>
      </p:sp>
    </p:spTree>
    <p:extLst>
      <p:ext uri="{BB962C8B-B14F-4D97-AF65-F5344CB8AC3E}">
        <p14:creationId xmlns:p14="http://schemas.microsoft.com/office/powerpoint/2010/main" val="3688059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Layout</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26</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a:spLocks noGrp="1"/>
          </p:cNvSpPr>
          <p:nvPr/>
        </p:nvSpPr>
        <p:spPr>
          <a:xfrm>
            <a:off x="426098" y="998310"/>
            <a:ext cx="9003651" cy="5231040"/>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dirty="0"/>
              <a:t>A layout defines the visual structure for a user interface, such as the UI for an activity or app widget. You can declare a layout in two ways:</a:t>
            </a:r>
          </a:p>
          <a:p>
            <a:pPr marL="285750" indent="-285750">
              <a:buFont typeface="Arial" panose="020B0604020202020204" pitchFamily="34" charset="0"/>
              <a:buChar char="•"/>
            </a:pPr>
            <a:r>
              <a:rPr lang="en-US" sz="1900" dirty="0"/>
              <a:t>Declare UI elements in XML. Android provides a straightforward XML vocabulary that corresponds to the View classes and subclasses, such as those for widgets and layouts.</a:t>
            </a:r>
          </a:p>
          <a:p>
            <a:pPr marL="285750" indent="-285750">
              <a:buFont typeface="Arial" panose="020B0604020202020204" pitchFamily="34" charset="0"/>
              <a:buChar char="•"/>
            </a:pPr>
            <a:r>
              <a:rPr lang="en-US" sz="1900" dirty="0"/>
              <a:t>Instantiate layout elements at runtime. Your application can create View and </a:t>
            </a:r>
            <a:r>
              <a:rPr lang="en-US" sz="1900" dirty="0" err="1"/>
              <a:t>ViewGroup</a:t>
            </a:r>
            <a:r>
              <a:rPr lang="en-US" sz="1900" dirty="0"/>
              <a:t> objects (and manipulate their properties) programmatically.</a:t>
            </a:r>
          </a:p>
          <a:p>
            <a:r>
              <a:rPr lang="en-US" sz="1900" dirty="0"/>
              <a:t>We’ll use 1</a:t>
            </a:r>
            <a:r>
              <a:rPr lang="en-US" sz="1900" baseline="30000" dirty="0"/>
              <a:t>st</a:t>
            </a:r>
            <a:r>
              <a:rPr lang="en-US" sz="1900" dirty="0"/>
              <a:t> approach. The advantage to declaring your UI in XML is that it enables you to better separate the presentation of your application from the code that controls its behavior. </a:t>
            </a:r>
          </a:p>
          <a:p>
            <a:r>
              <a:rPr lang="en-US" sz="1900" dirty="0"/>
              <a:t>Each layout is stored in a separate file. Layout ID = filename</a:t>
            </a:r>
          </a:p>
          <a:p>
            <a:endParaRPr lang="ru-RU" dirty="0"/>
          </a:p>
          <a:p>
            <a:pPr lvl="0" fontAlgn="base">
              <a:lnSpc>
                <a:spcPct val="100000"/>
              </a:lnSpc>
              <a:spcBef>
                <a:spcPct val="0"/>
              </a:spcBef>
              <a:spcAft>
                <a:spcPct val="0"/>
              </a:spcAft>
            </a:pPr>
            <a:endParaRPr lang="en-US" altLang="ru-RU" sz="1500" i="1"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r>
              <a:rPr lang="ru-RU" altLang="ru-RU" sz="1700" i="1" dirty="0">
                <a:solidFill>
                  <a:srgbClr val="000000"/>
                </a:solidFill>
                <a:latin typeface="Courier New" pitchFamily="49" charset="0"/>
                <a:cs typeface="Courier New" pitchFamily="49" charset="0"/>
              </a:rPr>
              <a:t>&lt;?</a:t>
            </a:r>
            <a:r>
              <a:rPr lang="ru-RU" altLang="ru-RU" sz="1700" b="1" dirty="0">
                <a:solidFill>
                  <a:srgbClr val="0000FF"/>
                </a:solidFill>
                <a:latin typeface="Courier New" pitchFamily="49" charset="0"/>
                <a:cs typeface="Courier New" pitchFamily="49" charset="0"/>
              </a:rPr>
              <a:t>xml version=</a:t>
            </a:r>
            <a:r>
              <a:rPr lang="ru-RU" altLang="ru-RU" sz="1700" b="1" dirty="0">
                <a:solidFill>
                  <a:srgbClr val="008000"/>
                </a:solidFill>
                <a:latin typeface="Courier New" pitchFamily="49" charset="0"/>
                <a:cs typeface="Courier New" pitchFamily="49" charset="0"/>
              </a:rPr>
              <a:t>"1.0" </a:t>
            </a:r>
            <a:r>
              <a:rPr lang="ru-RU" altLang="ru-RU" sz="1700" b="1" dirty="0">
                <a:solidFill>
                  <a:srgbClr val="0000FF"/>
                </a:solidFill>
                <a:latin typeface="Courier New" pitchFamily="49" charset="0"/>
                <a:cs typeface="Courier New" pitchFamily="49" charset="0"/>
              </a:rPr>
              <a:t>encoding=</a:t>
            </a:r>
            <a:r>
              <a:rPr lang="ru-RU" altLang="ru-RU" sz="1700" b="1" dirty="0">
                <a:solidFill>
                  <a:srgbClr val="008000"/>
                </a:solidFill>
                <a:latin typeface="Courier New" pitchFamily="49" charset="0"/>
                <a:cs typeface="Courier New" pitchFamily="49" charset="0"/>
              </a:rPr>
              <a:t>"utf-8"</a:t>
            </a:r>
            <a:r>
              <a:rPr lang="ru-RU" altLang="ru-RU" sz="1700" i="1" dirty="0">
                <a:solidFill>
                  <a:srgbClr val="000000"/>
                </a:solidFill>
                <a:latin typeface="Courier New" pitchFamily="49" charset="0"/>
                <a:cs typeface="Courier New" pitchFamily="49" charset="0"/>
              </a:rPr>
              <a:t>?&gt;</a:t>
            </a:r>
            <a:br>
              <a:rPr lang="ru-RU" altLang="ru-RU" sz="1700" i="1" dirty="0">
                <a:solidFill>
                  <a:srgbClr val="000000"/>
                </a:solidFill>
                <a:latin typeface="Courier New" pitchFamily="49" charset="0"/>
                <a:cs typeface="Courier New" pitchFamily="49" charset="0"/>
              </a:rPr>
            </a:br>
            <a:r>
              <a:rPr lang="ru-RU" altLang="ru-RU" sz="1700" dirty="0">
                <a:solidFill>
                  <a:srgbClr val="000000"/>
                </a:solidFill>
                <a:latin typeface="Courier New" pitchFamily="49" charset="0"/>
                <a:cs typeface="Courier New" pitchFamily="49" charset="0"/>
              </a:rPr>
              <a:t>&lt;</a:t>
            </a:r>
            <a:r>
              <a:rPr lang="ru-RU" altLang="ru-RU" sz="1700" b="1" dirty="0">
                <a:solidFill>
                  <a:srgbClr val="000080"/>
                </a:solidFill>
                <a:latin typeface="Courier New" pitchFamily="49" charset="0"/>
                <a:cs typeface="Courier New" pitchFamily="49" charset="0"/>
              </a:rPr>
              <a:t>LinearLayout </a:t>
            </a:r>
            <a:r>
              <a:rPr lang="ru-RU" altLang="ru-RU" sz="1700" b="1" dirty="0">
                <a:solidFill>
                  <a:srgbClr val="0000FF"/>
                </a:solidFill>
                <a:latin typeface="Courier New" pitchFamily="49" charset="0"/>
                <a:cs typeface="Courier New" pitchFamily="49" charset="0"/>
              </a:rPr>
              <a:t>xmlns:</a:t>
            </a:r>
            <a:r>
              <a:rPr lang="ru-RU" altLang="ru-RU" sz="1700" b="1" dirty="0">
                <a:solidFill>
                  <a:srgbClr val="660E7A"/>
                </a:solidFill>
                <a:latin typeface="Courier New" pitchFamily="49" charset="0"/>
                <a:cs typeface="Courier New" pitchFamily="49" charset="0"/>
              </a:rPr>
              <a:t>android</a:t>
            </a:r>
            <a:r>
              <a:rPr lang="ru-RU" altLang="ru-RU" sz="1700" b="1" dirty="0">
                <a:solidFill>
                  <a:srgbClr val="0000FF"/>
                </a:solidFill>
                <a:latin typeface="Courier New" pitchFamily="49" charset="0"/>
                <a:cs typeface="Courier New" pitchFamily="49" charset="0"/>
              </a:rPr>
              <a:t>=</a:t>
            </a:r>
            <a:r>
              <a:rPr lang="ru-RU" altLang="ru-RU" sz="1700" b="1" dirty="0">
                <a:solidFill>
                  <a:srgbClr val="008000"/>
                </a:solidFill>
                <a:latin typeface="Courier New" pitchFamily="49" charset="0"/>
                <a:cs typeface="Courier New" pitchFamily="49" charset="0"/>
              </a:rPr>
              <a:t>"http://schemas.android.com/apk/res/android"</a:t>
            </a:r>
            <a:br>
              <a:rPr lang="ru-RU" altLang="ru-RU" sz="1700" b="1" dirty="0">
                <a:solidFill>
                  <a:srgbClr val="008000"/>
                </a:solidFill>
                <a:latin typeface="Courier New" pitchFamily="49" charset="0"/>
                <a:cs typeface="Courier New" pitchFamily="49" charset="0"/>
              </a:rPr>
            </a:br>
            <a:r>
              <a:rPr lang="ru-RU" altLang="ru-RU" sz="1700" b="1" dirty="0">
                <a:solidFill>
                  <a:srgbClr val="008000"/>
                </a:solidFill>
                <a:latin typeface="Courier New" pitchFamily="49" charset="0"/>
                <a:cs typeface="Courier New" pitchFamily="49" charset="0"/>
              </a:rPr>
              <a:t>    </a:t>
            </a:r>
            <a:r>
              <a:rPr lang="ru-RU" altLang="ru-RU" sz="1700" b="1" dirty="0">
                <a:solidFill>
                  <a:srgbClr val="660E7A"/>
                </a:solidFill>
                <a:latin typeface="Courier New" pitchFamily="49" charset="0"/>
                <a:cs typeface="Courier New" pitchFamily="49" charset="0"/>
              </a:rPr>
              <a:t>android</a:t>
            </a:r>
            <a:r>
              <a:rPr lang="ru-RU" altLang="ru-RU" sz="1700" b="1" dirty="0">
                <a:solidFill>
                  <a:srgbClr val="0000FF"/>
                </a:solidFill>
                <a:latin typeface="Courier New" pitchFamily="49" charset="0"/>
                <a:cs typeface="Courier New" pitchFamily="49" charset="0"/>
              </a:rPr>
              <a:t>:orientation=</a:t>
            </a:r>
            <a:r>
              <a:rPr lang="ru-RU" altLang="ru-RU" sz="1700" b="1" dirty="0">
                <a:solidFill>
                  <a:srgbClr val="008000"/>
                </a:solidFill>
                <a:latin typeface="Courier New" pitchFamily="49" charset="0"/>
                <a:cs typeface="Courier New" pitchFamily="49" charset="0"/>
              </a:rPr>
              <a:t>"vertical"</a:t>
            </a:r>
            <a:br>
              <a:rPr lang="ru-RU" altLang="ru-RU" sz="1700" b="1" dirty="0">
                <a:solidFill>
                  <a:srgbClr val="008000"/>
                </a:solidFill>
                <a:latin typeface="Courier New" pitchFamily="49" charset="0"/>
                <a:cs typeface="Courier New" pitchFamily="49" charset="0"/>
              </a:rPr>
            </a:br>
            <a:r>
              <a:rPr lang="ru-RU" altLang="ru-RU" sz="1700" b="1" dirty="0">
                <a:solidFill>
                  <a:srgbClr val="008000"/>
                </a:solidFill>
                <a:latin typeface="Courier New" pitchFamily="49" charset="0"/>
                <a:cs typeface="Courier New" pitchFamily="49" charset="0"/>
              </a:rPr>
              <a:t>    </a:t>
            </a:r>
            <a:r>
              <a:rPr lang="ru-RU" altLang="ru-RU" sz="1700" b="1" dirty="0">
                <a:solidFill>
                  <a:srgbClr val="660E7A"/>
                </a:solidFill>
                <a:latin typeface="Courier New" pitchFamily="49" charset="0"/>
                <a:cs typeface="Courier New" pitchFamily="49" charset="0"/>
              </a:rPr>
              <a:t>android</a:t>
            </a:r>
            <a:r>
              <a:rPr lang="ru-RU" altLang="ru-RU" sz="1700" b="1" dirty="0">
                <a:solidFill>
                  <a:srgbClr val="0000FF"/>
                </a:solidFill>
                <a:latin typeface="Courier New" pitchFamily="49" charset="0"/>
                <a:cs typeface="Courier New" pitchFamily="49" charset="0"/>
              </a:rPr>
              <a:t>:layout_width=</a:t>
            </a:r>
            <a:r>
              <a:rPr lang="ru-RU" altLang="ru-RU" sz="1700" b="1" dirty="0">
                <a:solidFill>
                  <a:srgbClr val="008000"/>
                </a:solidFill>
                <a:latin typeface="Courier New" pitchFamily="49" charset="0"/>
                <a:cs typeface="Courier New" pitchFamily="49" charset="0"/>
              </a:rPr>
              <a:t>"match_parent"</a:t>
            </a:r>
            <a:br>
              <a:rPr lang="ru-RU" altLang="ru-RU" sz="1700" b="1" dirty="0">
                <a:solidFill>
                  <a:srgbClr val="008000"/>
                </a:solidFill>
                <a:latin typeface="Courier New" pitchFamily="49" charset="0"/>
                <a:cs typeface="Courier New" pitchFamily="49" charset="0"/>
              </a:rPr>
            </a:br>
            <a:r>
              <a:rPr lang="ru-RU" altLang="ru-RU" sz="1700" b="1" dirty="0">
                <a:solidFill>
                  <a:srgbClr val="008000"/>
                </a:solidFill>
                <a:latin typeface="Courier New" pitchFamily="49" charset="0"/>
                <a:cs typeface="Courier New" pitchFamily="49" charset="0"/>
              </a:rPr>
              <a:t>    </a:t>
            </a:r>
            <a:r>
              <a:rPr lang="ru-RU" altLang="ru-RU" sz="1700" b="1" dirty="0">
                <a:solidFill>
                  <a:srgbClr val="660E7A"/>
                </a:solidFill>
                <a:latin typeface="Courier New" pitchFamily="49" charset="0"/>
                <a:cs typeface="Courier New" pitchFamily="49" charset="0"/>
              </a:rPr>
              <a:t>android</a:t>
            </a:r>
            <a:r>
              <a:rPr lang="ru-RU" altLang="ru-RU" sz="1700" b="1" dirty="0">
                <a:solidFill>
                  <a:srgbClr val="0000FF"/>
                </a:solidFill>
                <a:latin typeface="Courier New" pitchFamily="49" charset="0"/>
                <a:cs typeface="Courier New" pitchFamily="49" charset="0"/>
              </a:rPr>
              <a:t>:layout_height=</a:t>
            </a:r>
            <a:r>
              <a:rPr lang="ru-RU" altLang="ru-RU" sz="1700" b="1" dirty="0">
                <a:solidFill>
                  <a:srgbClr val="008000"/>
                </a:solidFill>
                <a:latin typeface="Courier New" pitchFamily="49" charset="0"/>
                <a:cs typeface="Courier New" pitchFamily="49" charset="0"/>
              </a:rPr>
              <a:t>"fill_parent"</a:t>
            </a:r>
            <a:r>
              <a:rPr lang="ru-RU" altLang="ru-RU" sz="1700" dirty="0">
                <a:solidFill>
                  <a:srgbClr val="000000"/>
                </a:solidFill>
                <a:latin typeface="Courier New" pitchFamily="49" charset="0"/>
                <a:cs typeface="Courier New" pitchFamily="49" charset="0"/>
              </a:rPr>
              <a:t>&gt;</a:t>
            </a:r>
            <a:br>
              <a:rPr lang="ru-RU" altLang="ru-RU" sz="1700" dirty="0">
                <a:solidFill>
                  <a:srgbClr val="000000"/>
                </a:solidFill>
                <a:latin typeface="Courier New" pitchFamily="49" charset="0"/>
                <a:cs typeface="Courier New" pitchFamily="49" charset="0"/>
              </a:rPr>
            </a:br>
            <a:br>
              <a:rPr lang="ru-RU" altLang="ru-RU" sz="1700" dirty="0">
                <a:solidFill>
                  <a:srgbClr val="000000"/>
                </a:solidFill>
                <a:latin typeface="Courier New" pitchFamily="49" charset="0"/>
                <a:cs typeface="Courier New" pitchFamily="49" charset="0"/>
              </a:rPr>
            </a:br>
            <a:r>
              <a:rPr lang="ru-RU" altLang="ru-RU" sz="1700" dirty="0">
                <a:solidFill>
                  <a:srgbClr val="000000"/>
                </a:solidFill>
                <a:latin typeface="Courier New" pitchFamily="49" charset="0"/>
                <a:cs typeface="Courier New" pitchFamily="49" charset="0"/>
              </a:rPr>
              <a:t>    &lt;</a:t>
            </a:r>
            <a:r>
              <a:rPr lang="ru-RU" altLang="ru-RU" sz="1700" b="1" dirty="0">
                <a:solidFill>
                  <a:srgbClr val="000080"/>
                </a:solidFill>
                <a:latin typeface="Courier New" pitchFamily="49" charset="0"/>
                <a:cs typeface="Courier New" pitchFamily="49" charset="0"/>
              </a:rPr>
              <a:t>TextView</a:t>
            </a:r>
            <a:br>
              <a:rPr lang="ru-RU" altLang="ru-RU" sz="1700" b="1" dirty="0">
                <a:solidFill>
                  <a:srgbClr val="000080"/>
                </a:solidFill>
                <a:latin typeface="Courier New" pitchFamily="49" charset="0"/>
                <a:cs typeface="Courier New" pitchFamily="49" charset="0"/>
              </a:rPr>
            </a:br>
            <a:r>
              <a:rPr lang="ru-RU" altLang="ru-RU" sz="1700" b="1" dirty="0">
                <a:solidFill>
                  <a:srgbClr val="000080"/>
                </a:solidFill>
                <a:latin typeface="Courier New" pitchFamily="49" charset="0"/>
                <a:cs typeface="Courier New" pitchFamily="49" charset="0"/>
              </a:rPr>
              <a:t>        </a:t>
            </a:r>
            <a:r>
              <a:rPr lang="ru-RU" altLang="ru-RU" sz="1700" b="1" dirty="0">
                <a:solidFill>
                  <a:srgbClr val="660E7A"/>
                </a:solidFill>
                <a:latin typeface="Courier New" pitchFamily="49" charset="0"/>
                <a:cs typeface="Courier New" pitchFamily="49" charset="0"/>
              </a:rPr>
              <a:t>android</a:t>
            </a:r>
            <a:r>
              <a:rPr lang="ru-RU" altLang="ru-RU" sz="1700" b="1" dirty="0">
                <a:solidFill>
                  <a:srgbClr val="0000FF"/>
                </a:solidFill>
                <a:latin typeface="Courier New" pitchFamily="49" charset="0"/>
                <a:cs typeface="Courier New" pitchFamily="49" charset="0"/>
              </a:rPr>
              <a:t>:layout_width=</a:t>
            </a:r>
            <a:r>
              <a:rPr lang="ru-RU" altLang="ru-RU" sz="1700" b="1" dirty="0">
                <a:solidFill>
                  <a:srgbClr val="008000"/>
                </a:solidFill>
                <a:latin typeface="Courier New" pitchFamily="49" charset="0"/>
                <a:cs typeface="Courier New" pitchFamily="49" charset="0"/>
              </a:rPr>
              <a:t>"match_parent"</a:t>
            </a:r>
            <a:br>
              <a:rPr lang="ru-RU" altLang="ru-RU" sz="1700" b="1" dirty="0">
                <a:solidFill>
                  <a:srgbClr val="008000"/>
                </a:solidFill>
                <a:latin typeface="Courier New" pitchFamily="49" charset="0"/>
                <a:cs typeface="Courier New" pitchFamily="49" charset="0"/>
              </a:rPr>
            </a:br>
            <a:r>
              <a:rPr lang="ru-RU" altLang="ru-RU" sz="1700" b="1" dirty="0">
                <a:solidFill>
                  <a:srgbClr val="008000"/>
                </a:solidFill>
                <a:latin typeface="Courier New" pitchFamily="49" charset="0"/>
                <a:cs typeface="Courier New" pitchFamily="49" charset="0"/>
              </a:rPr>
              <a:t>        </a:t>
            </a:r>
            <a:r>
              <a:rPr lang="ru-RU" altLang="ru-RU" sz="1700" b="1" dirty="0">
                <a:solidFill>
                  <a:srgbClr val="660E7A"/>
                </a:solidFill>
                <a:latin typeface="Courier New" pitchFamily="49" charset="0"/>
                <a:cs typeface="Courier New" pitchFamily="49" charset="0"/>
              </a:rPr>
              <a:t>android</a:t>
            </a:r>
            <a:r>
              <a:rPr lang="ru-RU" altLang="ru-RU" sz="1700" b="1" dirty="0">
                <a:solidFill>
                  <a:srgbClr val="0000FF"/>
                </a:solidFill>
                <a:latin typeface="Courier New" pitchFamily="49" charset="0"/>
                <a:cs typeface="Courier New" pitchFamily="49" charset="0"/>
              </a:rPr>
              <a:t>:layout_height=</a:t>
            </a:r>
            <a:r>
              <a:rPr lang="ru-RU" altLang="ru-RU" sz="1700" b="1" dirty="0">
                <a:solidFill>
                  <a:srgbClr val="008000"/>
                </a:solidFill>
                <a:latin typeface="Courier New" pitchFamily="49" charset="0"/>
                <a:cs typeface="Courier New" pitchFamily="49" charset="0"/>
              </a:rPr>
              <a:t>"wrap_content"</a:t>
            </a:r>
            <a:br>
              <a:rPr lang="ru-RU" altLang="ru-RU" sz="1700" b="1" dirty="0">
                <a:solidFill>
                  <a:srgbClr val="008000"/>
                </a:solidFill>
                <a:latin typeface="Courier New" pitchFamily="49" charset="0"/>
                <a:cs typeface="Courier New" pitchFamily="49" charset="0"/>
              </a:rPr>
            </a:br>
            <a:r>
              <a:rPr lang="ru-RU" altLang="ru-RU" sz="1700" b="1" dirty="0">
                <a:solidFill>
                  <a:srgbClr val="008000"/>
                </a:solidFill>
                <a:latin typeface="Courier New" pitchFamily="49" charset="0"/>
                <a:cs typeface="Courier New" pitchFamily="49" charset="0"/>
              </a:rPr>
              <a:t>        </a:t>
            </a:r>
            <a:r>
              <a:rPr lang="ru-RU" altLang="ru-RU" sz="1700" b="1" dirty="0">
                <a:solidFill>
                  <a:srgbClr val="660E7A"/>
                </a:solidFill>
                <a:latin typeface="Courier New" pitchFamily="49" charset="0"/>
                <a:cs typeface="Courier New" pitchFamily="49" charset="0"/>
              </a:rPr>
              <a:t>android</a:t>
            </a:r>
            <a:r>
              <a:rPr lang="ru-RU" altLang="ru-RU" sz="1700" b="1" dirty="0">
                <a:solidFill>
                  <a:srgbClr val="0000FF"/>
                </a:solidFill>
                <a:latin typeface="Courier New" pitchFamily="49" charset="0"/>
                <a:cs typeface="Courier New" pitchFamily="49" charset="0"/>
              </a:rPr>
              <a:t>:text=</a:t>
            </a:r>
            <a:r>
              <a:rPr lang="ru-RU" altLang="ru-RU" sz="1700" b="1" dirty="0">
                <a:solidFill>
                  <a:srgbClr val="008000"/>
                </a:solidFill>
                <a:latin typeface="Courier New" pitchFamily="49" charset="0"/>
                <a:cs typeface="Courier New" pitchFamily="49" charset="0"/>
              </a:rPr>
              <a:t>"Hello World!"</a:t>
            </a:r>
            <a:r>
              <a:rPr lang="ru-RU" altLang="ru-RU" sz="1700" dirty="0">
                <a:solidFill>
                  <a:srgbClr val="000000"/>
                </a:solidFill>
                <a:latin typeface="Courier New" pitchFamily="49" charset="0"/>
                <a:cs typeface="Courier New" pitchFamily="49" charset="0"/>
              </a:rPr>
              <a:t>/&gt;</a:t>
            </a:r>
            <a:br>
              <a:rPr lang="ru-RU" altLang="ru-RU" sz="1700" dirty="0">
                <a:solidFill>
                  <a:srgbClr val="000000"/>
                </a:solidFill>
                <a:latin typeface="Courier New" pitchFamily="49" charset="0"/>
                <a:cs typeface="Courier New" pitchFamily="49" charset="0"/>
              </a:rPr>
            </a:br>
            <a:br>
              <a:rPr lang="ru-RU" altLang="ru-RU" sz="1700" dirty="0">
                <a:solidFill>
                  <a:srgbClr val="000000"/>
                </a:solidFill>
                <a:latin typeface="Courier New" pitchFamily="49" charset="0"/>
                <a:cs typeface="Courier New" pitchFamily="49" charset="0"/>
              </a:rPr>
            </a:br>
            <a:r>
              <a:rPr lang="ru-RU" altLang="ru-RU" sz="1700" dirty="0">
                <a:solidFill>
                  <a:srgbClr val="000000"/>
                </a:solidFill>
                <a:latin typeface="Courier New" pitchFamily="49" charset="0"/>
                <a:cs typeface="Courier New" pitchFamily="49" charset="0"/>
              </a:rPr>
              <a:t>&lt;/</a:t>
            </a:r>
            <a:r>
              <a:rPr lang="ru-RU" altLang="ru-RU" sz="1700" b="1" dirty="0">
                <a:solidFill>
                  <a:srgbClr val="000080"/>
                </a:solidFill>
                <a:latin typeface="Courier New" pitchFamily="49" charset="0"/>
                <a:cs typeface="Courier New" pitchFamily="49" charset="0"/>
              </a:rPr>
              <a:t>LinearLayout</a:t>
            </a:r>
            <a:r>
              <a:rPr lang="ru-RU" altLang="ru-RU" sz="1700" dirty="0">
                <a:solidFill>
                  <a:srgbClr val="000000"/>
                </a:solidFill>
                <a:latin typeface="Courier New" pitchFamily="49" charset="0"/>
                <a:cs typeface="Courier New" pitchFamily="49" charset="0"/>
              </a:rPr>
              <a:t>&gt;</a:t>
            </a:r>
            <a:endParaRPr lang="ru-RU" altLang="ru-RU" sz="1700" dirty="0">
              <a:solidFill>
                <a:prstClr val="black"/>
              </a:solidFill>
              <a:latin typeface="Courier New" panose="02070309020205020404" pitchFamily="49" charset="0"/>
              <a:cs typeface="Courier New" panose="02070309020205020404" pitchFamily="49" charset="0"/>
            </a:endParaRPr>
          </a:p>
          <a:p>
            <a:endParaRPr lang="ru-RU" dirty="0"/>
          </a:p>
        </p:txBody>
      </p:sp>
      <p:pic>
        <p:nvPicPr>
          <p:cNvPr id="1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75722" y="998310"/>
            <a:ext cx="175260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4629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Layout Elements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27</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99" y="1179018"/>
            <a:ext cx="6716682" cy="40216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915149" y="1076034"/>
            <a:ext cx="4800599" cy="3970318"/>
          </a:xfrm>
          <a:prstGeom prst="rect">
            <a:avLst/>
          </a:prstGeom>
        </p:spPr>
        <p:txBody>
          <a:bodyPr wrap="square">
            <a:spAutoFit/>
          </a:bodyPr>
          <a:lstStyle/>
          <a:p>
            <a:pPr marL="285750" indent="-285750">
              <a:buFont typeface="Arial" panose="020B0604020202020204" pitchFamily="34" charset="0"/>
              <a:buChar char="•"/>
            </a:pPr>
            <a:r>
              <a:rPr lang="ru-RU" dirty="0">
                <a:solidFill>
                  <a:srgbClr val="FF0000"/>
                </a:solidFill>
              </a:rPr>
              <a:t>View</a:t>
            </a:r>
            <a:r>
              <a:rPr lang="ru-RU" dirty="0"/>
              <a:t> – </a:t>
            </a:r>
            <a:r>
              <a:rPr lang="en-US" dirty="0"/>
              <a:t>This class represents the basic building block for user interface components. A View occupies a rectangular area on the screen and is responsible for drawing and event handling. View is the base class for widgets, which are used to create interactive UI components (buttons, text fields, etc.)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ru-RU" dirty="0">
                <a:solidFill>
                  <a:srgbClr val="FF0000"/>
                </a:solidFill>
              </a:rPr>
              <a:t>ViewGroup</a:t>
            </a:r>
            <a:r>
              <a:rPr lang="ru-RU" dirty="0"/>
              <a:t> – </a:t>
            </a:r>
            <a:r>
              <a:rPr lang="en-US" dirty="0"/>
              <a:t>A </a:t>
            </a:r>
            <a:r>
              <a:rPr lang="en-US" dirty="0" err="1"/>
              <a:t>ViewGroup</a:t>
            </a:r>
            <a:r>
              <a:rPr lang="en-US" dirty="0"/>
              <a:t> is a special view that can contain other views (called children.) The view group is the base class for layouts and views containers. This class also defines the </a:t>
            </a:r>
            <a:r>
              <a:rPr lang="en-US" dirty="0" err="1"/>
              <a:t>ViewGroup.LayoutParams</a:t>
            </a:r>
            <a:r>
              <a:rPr lang="en-US" dirty="0"/>
              <a:t> class which serves as the base class for layouts</a:t>
            </a:r>
          </a:p>
        </p:txBody>
      </p:sp>
    </p:spTree>
    <p:extLst>
      <p:ext uri="{BB962C8B-B14F-4D97-AF65-F5344CB8AC3E}">
        <p14:creationId xmlns:p14="http://schemas.microsoft.com/office/powerpoint/2010/main" val="537576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View: fill model</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28</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nvSpPr>
        <p:spPr>
          <a:xfrm>
            <a:off x="571501" y="934225"/>
            <a:ext cx="8958262" cy="5452287"/>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900" b="1" dirty="0"/>
              <a:t>Attributes</a:t>
            </a:r>
            <a:r>
              <a:rPr lang="ru-RU" sz="1900" b="1" dirty="0"/>
              <a:t>:</a:t>
            </a:r>
          </a:p>
          <a:p>
            <a:pPr marL="285750" indent="-285750">
              <a:buFont typeface="Arial" panose="020B0604020202020204" pitchFamily="34" charset="0"/>
              <a:buChar char="•"/>
            </a:pPr>
            <a:r>
              <a:rPr lang="en-US" sz="1900" dirty="0"/>
              <a:t>orientation</a:t>
            </a:r>
          </a:p>
          <a:p>
            <a:pPr marL="285750" indent="-285750">
              <a:buFont typeface="Arial" panose="020B0604020202020204" pitchFamily="34" charset="0"/>
              <a:buChar char="•"/>
            </a:pPr>
            <a:r>
              <a:rPr lang="en-US" sz="1900" dirty="0"/>
              <a:t>fill model</a:t>
            </a:r>
          </a:p>
          <a:p>
            <a:pPr marL="285750" indent="-285750">
              <a:buFont typeface="Arial" panose="020B0604020202020204" pitchFamily="34" charset="0"/>
              <a:buChar char="•"/>
            </a:pPr>
            <a:r>
              <a:rPr lang="en-US" sz="1900" dirty="0"/>
              <a:t>paddings</a:t>
            </a:r>
          </a:p>
          <a:p>
            <a:pPr marL="285750" indent="-285750">
              <a:buFont typeface="Arial" panose="020B0604020202020204" pitchFamily="34" charset="0"/>
              <a:buChar char="•"/>
            </a:pPr>
            <a:r>
              <a:rPr lang="en-US" sz="1900" dirty="0"/>
              <a:t>margins</a:t>
            </a:r>
          </a:p>
          <a:p>
            <a:pPr marL="285750" indent="-285750">
              <a:buFont typeface="Arial" panose="020B0604020202020204" pitchFamily="34" charset="0"/>
              <a:buChar char="•"/>
            </a:pPr>
            <a:r>
              <a:rPr lang="en-US" sz="1900" dirty="0"/>
              <a:t>Weight</a:t>
            </a:r>
          </a:p>
          <a:p>
            <a:pPr marL="285750" indent="-285750">
              <a:buFont typeface="Arial" panose="020B0604020202020204" pitchFamily="34" charset="0"/>
              <a:buChar char="•"/>
            </a:pPr>
            <a:r>
              <a:rPr lang="en-US" sz="1900" dirty="0"/>
              <a:t>gravity</a:t>
            </a:r>
          </a:p>
          <a:p>
            <a:endParaRPr lang="en-US" sz="1900" dirty="0"/>
          </a:p>
          <a:p>
            <a:pPr>
              <a:lnSpc>
                <a:spcPct val="110000"/>
              </a:lnSpc>
              <a:spcBef>
                <a:spcPts val="0"/>
              </a:spcBef>
            </a:pPr>
            <a:r>
              <a:rPr lang="en-US" sz="1900" b="1" dirty="0"/>
              <a:t>Possible values for “fill model”</a:t>
            </a:r>
            <a:r>
              <a:rPr lang="ru-RU" sz="1900" b="1" dirty="0"/>
              <a:t>:</a:t>
            </a:r>
          </a:p>
          <a:p>
            <a:pPr marL="285750" indent="-285750">
              <a:lnSpc>
                <a:spcPct val="110000"/>
              </a:lnSpc>
              <a:spcBef>
                <a:spcPts val="0"/>
              </a:spcBef>
              <a:buFont typeface="Arial" panose="020B0604020202020204" pitchFamily="34" charset="0"/>
              <a:buChar char="•"/>
            </a:pPr>
            <a:r>
              <a:rPr lang="en-US" sz="1900" dirty="0"/>
              <a:t>exact value (</a:t>
            </a:r>
            <a:r>
              <a:rPr lang="en-US" sz="1900" dirty="0" err="1"/>
              <a:t>px</a:t>
            </a:r>
            <a:r>
              <a:rPr lang="en-US" sz="1900" dirty="0"/>
              <a:t>, </a:t>
            </a:r>
            <a:r>
              <a:rPr lang="en-US" sz="1900" dirty="0" err="1"/>
              <a:t>dp</a:t>
            </a:r>
            <a:r>
              <a:rPr lang="en-US" sz="1900" dirty="0"/>
              <a:t>, in, …) – </a:t>
            </a:r>
            <a:r>
              <a:rPr lang="en-US" sz="1900" dirty="0">
                <a:solidFill>
                  <a:srgbClr val="FF0000"/>
                </a:solidFill>
              </a:rPr>
              <a:t>discouraged!</a:t>
            </a:r>
            <a:endParaRPr lang="ru-RU" sz="1900" dirty="0">
              <a:solidFill>
                <a:srgbClr val="FF0000"/>
              </a:solidFill>
            </a:endParaRPr>
          </a:p>
          <a:p>
            <a:pPr marL="285750" indent="-285750">
              <a:lnSpc>
                <a:spcPct val="110000"/>
              </a:lnSpc>
              <a:spcBef>
                <a:spcPts val="0"/>
              </a:spcBef>
              <a:buFont typeface="Arial" panose="020B0604020202020204" pitchFamily="34" charset="0"/>
              <a:buChar char="•"/>
            </a:pPr>
            <a:r>
              <a:rPr lang="ru-RU" sz="1900" i="1" dirty="0"/>
              <a:t>wrap_content</a:t>
            </a:r>
            <a:r>
              <a:rPr lang="ru-RU" sz="1900" dirty="0"/>
              <a:t> – </a:t>
            </a:r>
            <a:r>
              <a:rPr lang="en-US" sz="1900" dirty="0"/>
              <a:t>Setting a View's size to </a:t>
            </a:r>
            <a:r>
              <a:rPr lang="en-US" sz="1900" dirty="0" err="1"/>
              <a:t>wrap_content</a:t>
            </a:r>
            <a:r>
              <a:rPr lang="en-US" sz="1900" dirty="0"/>
              <a:t> will force it to expand only far enough to contain the values (or child controls) it contains. For controls -- like text boxes (</a:t>
            </a:r>
            <a:r>
              <a:rPr lang="en-US" sz="1900" dirty="0" err="1"/>
              <a:t>TextView</a:t>
            </a:r>
            <a:r>
              <a:rPr lang="en-US" sz="1900" dirty="0"/>
              <a:t>) or images (</a:t>
            </a:r>
            <a:r>
              <a:rPr lang="en-US" sz="1900" dirty="0" err="1"/>
              <a:t>ImageView</a:t>
            </a:r>
            <a:r>
              <a:rPr lang="en-US" sz="1900" dirty="0"/>
              <a:t>) -- this will wrap the text or image being shown. For layout elements it will resize the layout to fit the controls / layouts added as its children.</a:t>
            </a:r>
          </a:p>
          <a:p>
            <a:pPr marL="285750" indent="-285750">
              <a:lnSpc>
                <a:spcPct val="110000"/>
              </a:lnSpc>
              <a:spcBef>
                <a:spcPts val="0"/>
              </a:spcBef>
              <a:buFont typeface="Arial" panose="020B0604020202020204" pitchFamily="34" charset="0"/>
              <a:buChar char="•"/>
            </a:pPr>
            <a:r>
              <a:rPr lang="en-US" sz="1900" i="1" dirty="0"/>
              <a:t>match</a:t>
            </a:r>
            <a:r>
              <a:rPr lang="ru-RU" sz="1900" i="1" dirty="0"/>
              <a:t>_parent </a:t>
            </a:r>
            <a:r>
              <a:rPr lang="ru-RU" sz="1900" dirty="0"/>
              <a:t>(</a:t>
            </a:r>
            <a:r>
              <a:rPr lang="en-US" sz="1900" i="1" dirty="0"/>
              <a:t>fill</a:t>
            </a:r>
            <a:r>
              <a:rPr lang="ru-RU" sz="1900" i="1" dirty="0"/>
              <a:t>_parent</a:t>
            </a:r>
            <a:r>
              <a:rPr lang="en-US" sz="1900" i="1" dirty="0"/>
              <a:t> </a:t>
            </a:r>
            <a:r>
              <a:rPr lang="en-US" sz="1900" dirty="0"/>
              <a:t>before </a:t>
            </a:r>
            <a:r>
              <a:rPr lang="ru-RU" sz="1900" dirty="0"/>
              <a:t>API 8) – </a:t>
            </a:r>
            <a:r>
              <a:rPr lang="en-US" sz="1900" dirty="0"/>
              <a:t>Setting the layout of a widget to </a:t>
            </a:r>
            <a:r>
              <a:rPr lang="en-US" sz="1900" dirty="0" err="1"/>
              <a:t>fill_parent</a:t>
            </a:r>
            <a:r>
              <a:rPr lang="en-US" sz="1900" dirty="0"/>
              <a:t> will force it to expand to take up as much space as is available within the layout element it's been placed in. It's roughly equivalent of setting the </a:t>
            </a:r>
            <a:r>
              <a:rPr lang="en-US" sz="1900" dirty="0" err="1"/>
              <a:t>dockstyle</a:t>
            </a:r>
            <a:r>
              <a:rPr lang="en-US" sz="1900" dirty="0"/>
              <a:t> of a Windows Form Control to Fill. Setting a top level layout or control to </a:t>
            </a:r>
            <a:r>
              <a:rPr lang="en-US" sz="1900" dirty="0" err="1"/>
              <a:t>fill_parent</a:t>
            </a:r>
            <a:r>
              <a:rPr lang="en-US" sz="1900" dirty="0"/>
              <a:t> will force it to take up the whole screen.</a:t>
            </a:r>
            <a:endParaRPr lang="ru-RU" sz="1900" dirty="0"/>
          </a:p>
          <a:p>
            <a:endParaRPr lang="ru-RU" dirty="0"/>
          </a:p>
        </p:txBody>
      </p:sp>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8860" y="934225"/>
            <a:ext cx="2104756"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9763" y="2977338"/>
            <a:ext cx="2119607"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60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View: orientation</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29</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23528" y="986804"/>
            <a:ext cx="7133728" cy="646331"/>
          </a:xfrm>
          <a:prstGeom prst="rect">
            <a:avLst/>
          </a:prstGeom>
        </p:spPr>
        <p:txBody>
          <a:bodyPr wrap="square">
            <a:spAutoFit/>
          </a:bodyPr>
          <a:lstStyle/>
          <a:p>
            <a:pPr eaLnBrk="1" hangingPunct="1"/>
            <a:r>
              <a:rPr lang="en-US" b="1" dirty="0" err="1">
                <a:cs typeface="Arial" charset="0"/>
              </a:rPr>
              <a:t>android:orientation</a:t>
            </a:r>
            <a:r>
              <a:rPr lang="en-US" b="1" dirty="0">
                <a:cs typeface="Arial" charset="0"/>
              </a:rPr>
              <a:t> = vertical – one column</a:t>
            </a:r>
            <a:endParaRPr lang="ru-RU" b="1" dirty="0">
              <a:cs typeface="Arial" charset="0"/>
            </a:endParaRPr>
          </a:p>
          <a:p>
            <a:pPr eaLnBrk="1" hangingPunct="1"/>
            <a:endParaRPr lang="ru-RU" b="1" dirty="0">
              <a:cs typeface="Arial" charset="0"/>
            </a:endParaRPr>
          </a:p>
        </p:txBody>
      </p:sp>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754" y="1484785"/>
            <a:ext cx="5275409" cy="35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296" y="2488142"/>
            <a:ext cx="5296017" cy="352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16"/>
          <p:cNvSpPr/>
          <p:nvPr/>
        </p:nvSpPr>
        <p:spPr>
          <a:xfrm>
            <a:off x="6482890" y="1919828"/>
            <a:ext cx="5291634" cy="369332"/>
          </a:xfrm>
          <a:prstGeom prst="rect">
            <a:avLst/>
          </a:prstGeom>
        </p:spPr>
        <p:txBody>
          <a:bodyPr wrap="square">
            <a:spAutoFit/>
          </a:bodyPr>
          <a:lstStyle/>
          <a:p>
            <a:pPr eaLnBrk="1" hangingPunct="1"/>
            <a:r>
              <a:rPr lang="en-US" b="1" dirty="0" err="1">
                <a:cs typeface="Arial" charset="0"/>
              </a:rPr>
              <a:t>android:orientation</a:t>
            </a:r>
            <a:r>
              <a:rPr lang="en-US" b="1" dirty="0">
                <a:cs typeface="Arial" charset="0"/>
              </a:rPr>
              <a:t> = horizontal – one row</a:t>
            </a:r>
          </a:p>
        </p:txBody>
      </p:sp>
    </p:spTree>
    <p:extLst>
      <p:ext uri="{BB962C8B-B14F-4D97-AF65-F5344CB8AC3E}">
        <p14:creationId xmlns:p14="http://schemas.microsoft.com/office/powerpoint/2010/main" val="367137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What are resources and where they are located?</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p:txBody>
      </p:sp>
      <p:sp>
        <p:nvSpPr>
          <p:cNvPr id="11" name="Slide Number Placeholder 10"/>
          <p:cNvSpPr>
            <a:spLocks noGrp="1"/>
          </p:cNvSpPr>
          <p:nvPr>
            <p:ph type="sldNum" sz="quarter" idx="12"/>
          </p:nvPr>
        </p:nvSpPr>
        <p:spPr/>
        <p:txBody>
          <a:bodyPr/>
          <a:lstStyle/>
          <a:p>
            <a:fld id="{E1407D26-B173-446C-A9D0-4CDCE7C7994D}" type="slidenum">
              <a:rPr lang="en-US" sz="1400" smtClean="0"/>
              <a:t>3</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10"/>
          <p:cNvSpPr>
            <a:spLocks noGrp="1"/>
          </p:cNvSpPr>
          <p:nvPr/>
        </p:nvSpPr>
        <p:spPr>
          <a:xfrm>
            <a:off x="426099" y="1233786"/>
            <a:ext cx="4586844" cy="45100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Resources are the additional files and static content that your code uses, such as bitmaps, layout definitions, user interface strings, animation instructions, and more.</a:t>
            </a:r>
          </a:p>
          <a:p>
            <a:r>
              <a:rPr lang="en-US" dirty="0"/>
              <a:t>Types of resources:</a:t>
            </a:r>
            <a:endParaRPr lang="fr-FR" sz="1800" dirty="0"/>
          </a:p>
          <a:p>
            <a:pPr marL="342900" indent="-342900">
              <a:buFont typeface="Arial" panose="020B0604020202020204" pitchFamily="34" charset="0"/>
              <a:buChar char="•"/>
            </a:pPr>
            <a:r>
              <a:rPr lang="fr-FR" sz="1800" dirty="0"/>
              <a:t>values  (/</a:t>
            </a:r>
            <a:r>
              <a:rPr lang="fr-FR" sz="1800" dirty="0" err="1"/>
              <a:t>res</a:t>
            </a:r>
            <a:r>
              <a:rPr lang="fr-FR" sz="1800" dirty="0"/>
              <a:t>/values)</a:t>
            </a:r>
          </a:p>
          <a:p>
            <a:pPr marL="342900" indent="-342900">
              <a:buFont typeface="Arial" panose="020B0604020202020204" pitchFamily="34" charset="0"/>
              <a:buChar char="•"/>
            </a:pPr>
            <a:r>
              <a:rPr lang="fr-FR" sz="1800" dirty="0" err="1"/>
              <a:t>drawables</a:t>
            </a:r>
            <a:r>
              <a:rPr lang="fr-FR" sz="1800" dirty="0"/>
              <a:t> (</a:t>
            </a:r>
            <a:r>
              <a:rPr lang="fr-FR" sz="1800" dirty="0" err="1"/>
              <a:t>res</a:t>
            </a:r>
            <a:r>
              <a:rPr lang="fr-FR" sz="1800" dirty="0"/>
              <a:t>/</a:t>
            </a:r>
            <a:r>
              <a:rPr lang="fr-FR" sz="1800" dirty="0" err="1"/>
              <a:t>drawable</a:t>
            </a:r>
            <a:r>
              <a:rPr lang="fr-FR" sz="1800" dirty="0"/>
              <a:t>)</a:t>
            </a:r>
          </a:p>
          <a:p>
            <a:pPr marL="342900" indent="-342900">
              <a:buFont typeface="Arial" panose="020B0604020202020204" pitchFamily="34" charset="0"/>
              <a:buChar char="•"/>
            </a:pPr>
            <a:r>
              <a:rPr lang="fr-FR" sz="1800" dirty="0" err="1"/>
              <a:t>layouts</a:t>
            </a:r>
            <a:r>
              <a:rPr lang="fr-FR" sz="1800" dirty="0"/>
              <a:t> (</a:t>
            </a:r>
            <a:r>
              <a:rPr lang="fr-FR" sz="1800" dirty="0" err="1"/>
              <a:t>res</a:t>
            </a:r>
            <a:r>
              <a:rPr lang="fr-FR" sz="1800" dirty="0"/>
              <a:t>/</a:t>
            </a:r>
            <a:r>
              <a:rPr lang="fr-FR" sz="1800" dirty="0" err="1"/>
              <a:t>layout</a:t>
            </a:r>
            <a:r>
              <a:rPr lang="fr-FR" sz="1800" dirty="0"/>
              <a:t>)</a:t>
            </a:r>
          </a:p>
          <a:p>
            <a:pPr marL="342900" indent="-342900">
              <a:buFont typeface="Arial" panose="020B0604020202020204" pitchFamily="34" charset="0"/>
              <a:buChar char="•"/>
            </a:pPr>
            <a:r>
              <a:rPr lang="fr-FR" sz="1800" dirty="0"/>
              <a:t>animations (</a:t>
            </a:r>
            <a:r>
              <a:rPr lang="fr-FR" sz="1800" dirty="0" err="1"/>
              <a:t>res</a:t>
            </a:r>
            <a:r>
              <a:rPr lang="fr-FR" sz="1800" dirty="0"/>
              <a:t>/</a:t>
            </a:r>
            <a:r>
              <a:rPr lang="fr-FR" sz="1800" dirty="0" err="1"/>
              <a:t>anim</a:t>
            </a:r>
            <a:r>
              <a:rPr lang="fr-FR" sz="1800" dirty="0"/>
              <a:t>)</a:t>
            </a:r>
          </a:p>
          <a:p>
            <a:pPr marL="342900" indent="-342900">
              <a:buFont typeface="Arial" panose="020B0604020202020204" pitchFamily="34" charset="0"/>
              <a:buChar char="•"/>
            </a:pPr>
            <a:r>
              <a:rPr lang="fr-FR" sz="1800" dirty="0"/>
              <a:t>XML (</a:t>
            </a:r>
            <a:r>
              <a:rPr lang="fr-FR" sz="1800" dirty="0" err="1"/>
              <a:t>res</a:t>
            </a:r>
            <a:r>
              <a:rPr lang="fr-FR" sz="1800" dirty="0"/>
              <a:t>/</a:t>
            </a:r>
            <a:r>
              <a:rPr lang="fr-FR" sz="1800" dirty="0" err="1"/>
              <a:t>xml</a:t>
            </a:r>
            <a:r>
              <a:rPr lang="fr-FR" sz="1800" dirty="0"/>
              <a:t>)</a:t>
            </a:r>
            <a:endParaRPr lang="ru-RU" sz="1800" dirty="0"/>
          </a:p>
          <a:p>
            <a:pPr marL="342900" indent="-342900">
              <a:buFont typeface="Arial" panose="020B0604020202020204" pitchFamily="34" charset="0"/>
              <a:buChar char="•"/>
            </a:pPr>
            <a:r>
              <a:rPr lang="fr-FR" sz="1800" dirty="0" err="1"/>
              <a:t>raw</a:t>
            </a:r>
            <a:r>
              <a:rPr lang="fr-FR" sz="1800" dirty="0"/>
              <a:t> (</a:t>
            </a:r>
            <a:r>
              <a:rPr lang="fr-FR" sz="1800" dirty="0" err="1"/>
              <a:t>res</a:t>
            </a:r>
            <a:r>
              <a:rPr lang="fr-FR" sz="1800" dirty="0"/>
              <a:t>/</a:t>
            </a:r>
            <a:r>
              <a:rPr lang="fr-FR" sz="1800" dirty="0" err="1"/>
              <a:t>raw</a:t>
            </a:r>
            <a:r>
              <a:rPr lang="fr-FR" sz="1800" dirty="0"/>
              <a:t>)</a:t>
            </a:r>
            <a:endParaRPr lang="ru-RU" sz="1800" dirty="0"/>
          </a:p>
          <a:p>
            <a:pPr marL="342900" indent="-342900">
              <a:buFont typeface="Arial" panose="020B0604020202020204" pitchFamily="34" charset="0"/>
              <a:buChar char="•"/>
            </a:pPr>
            <a:r>
              <a:rPr lang="en-US" dirty="0"/>
              <a:t>menu (res/menu)</a:t>
            </a:r>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2038" y="995418"/>
            <a:ext cx="6581632" cy="5515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2854" y="2357437"/>
            <a:ext cx="3149257" cy="3500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4923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View: paddings and margins </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30</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6050" y="1341420"/>
            <a:ext cx="6634773" cy="4502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901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View: weight</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31</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23527" y="897196"/>
            <a:ext cx="7948935" cy="5509200"/>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&lt;?xml version=</a:t>
            </a:r>
            <a:r>
              <a:rPr lang="en-US" sz="1600" i="1" dirty="0">
                <a:latin typeface="Courier New" panose="02070309020205020404" pitchFamily="49" charset="0"/>
                <a:cs typeface="Courier New" panose="02070309020205020404" pitchFamily="49" charset="0"/>
              </a:rPr>
              <a:t>"1.0" encoding="utf-8"?&gt;</a:t>
            </a:r>
          </a:p>
          <a:p>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LinearLayout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xmlns:android</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"http://schemas.android.com/</a:t>
            </a:r>
            <a:r>
              <a:rPr lang="en-US" sz="1600" i="1" dirty="0" err="1">
                <a:latin typeface="Courier New" panose="02070309020205020404" pitchFamily="49" charset="0"/>
                <a:cs typeface="Courier New" panose="02070309020205020404" pitchFamily="49" charset="0"/>
              </a:rPr>
              <a:t>apk</a:t>
            </a:r>
            <a:r>
              <a:rPr lang="en-US" sz="1600" i="1" dirty="0">
                <a:latin typeface="Courier New" panose="02070309020205020404" pitchFamily="49" charset="0"/>
                <a:cs typeface="Courier New" panose="02070309020205020404" pitchFamily="49" charset="0"/>
              </a:rPr>
              <a:t>/res/android"</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android:layout_width</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fill_parent</a:t>
            </a:r>
            <a:r>
              <a:rPr lang="en-US" sz="1600" i="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android:layout_height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fill_parent</a:t>
            </a:r>
            <a:r>
              <a:rPr lang="en-US" sz="1600" i="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android:orientation</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"horizontal" &gt;</a:t>
            </a:r>
          </a:p>
          <a:p>
            <a:r>
              <a:rPr lang="en-US" sz="1600" dirty="0">
                <a:latin typeface="Courier New" panose="02070309020205020404" pitchFamily="49" charset="0"/>
                <a:cs typeface="Courier New" panose="02070309020205020404" pitchFamily="49" charset="0"/>
              </a:rPr>
              <a:t>    &lt;Button</a:t>
            </a:r>
          </a:p>
          <a:p>
            <a:r>
              <a:rPr lang="en-US" sz="1600" dirty="0">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android:layout_width</a:t>
            </a:r>
            <a:r>
              <a:rPr lang="en-US" sz="1600" dirty="0">
                <a:solidFill>
                  <a:srgbClr val="FF0000"/>
                </a:solidFill>
                <a:latin typeface="Courier New" panose="02070309020205020404" pitchFamily="49" charset="0"/>
                <a:cs typeface="Courier New" panose="02070309020205020404" pitchFamily="49" charset="0"/>
              </a:rPr>
              <a:t>=</a:t>
            </a:r>
            <a:r>
              <a:rPr lang="en-US" sz="1600" i="1" dirty="0">
                <a:solidFill>
                  <a:srgbClr val="FF0000"/>
                </a:solidFill>
                <a:latin typeface="Courier New" panose="02070309020205020404" pitchFamily="49" charset="0"/>
                <a:cs typeface="Courier New" panose="02070309020205020404" pitchFamily="49" charset="0"/>
              </a:rPr>
              <a:t>"</a:t>
            </a:r>
            <a:r>
              <a:rPr lang="en-US" sz="1600" i="1" dirty="0" err="1">
                <a:solidFill>
                  <a:srgbClr val="FF0000"/>
                </a:solidFill>
                <a:latin typeface="Courier New" panose="02070309020205020404" pitchFamily="49" charset="0"/>
                <a:cs typeface="Courier New" panose="02070309020205020404" pitchFamily="49" charset="0"/>
              </a:rPr>
              <a:t>wrap_content</a:t>
            </a:r>
            <a:r>
              <a:rPr lang="en-US" sz="1600" i="1" dirty="0">
                <a:solidFill>
                  <a:srgbClr val="FF0000"/>
                </a:solidFill>
                <a:latin typeface="Courier New" panose="02070309020205020404" pitchFamily="49" charset="0"/>
                <a:cs typeface="Courier New" panose="02070309020205020404" pitchFamily="49" charset="0"/>
              </a:rPr>
              <a:t>“</a:t>
            </a:r>
          </a:p>
          <a:p>
            <a:r>
              <a:rPr lang="en-US" sz="1600" i="1" dirty="0">
                <a:solidFill>
                  <a:srgbClr val="FF0000"/>
                </a:solidFill>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android:layout_height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wrap_content</a:t>
            </a:r>
            <a:r>
              <a:rPr lang="en-US" sz="1600" i="1" dirty="0">
                <a:latin typeface="Courier New" panose="02070309020205020404" pitchFamily="49" charset="0"/>
                <a:cs typeface="Courier New" panose="02070309020205020404" pitchFamily="49" charset="0"/>
              </a:rPr>
              <a:t>"</a:t>
            </a:r>
            <a:endParaRPr lang="en-US" sz="1600" i="1" dirty="0">
              <a:solidFill>
                <a:srgbClr val="FF0000"/>
              </a:solidFill>
              <a:latin typeface="Courier New" panose="02070309020205020404" pitchFamily="49" charset="0"/>
              <a:cs typeface="Courier New" panose="02070309020205020404" pitchFamily="49" charset="0"/>
            </a:endParaRPr>
          </a:p>
          <a:p>
            <a:r>
              <a:rPr lang="en-US" sz="1600" dirty="0">
                <a:solidFill>
                  <a:srgbClr val="FF0000"/>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android:layout_weight</a:t>
            </a:r>
            <a:r>
              <a:rPr lang="en-US" sz="1600" dirty="0">
                <a:solidFill>
                  <a:srgbClr val="FF0000"/>
                </a:solidFill>
                <a:latin typeface="Courier New" panose="02070309020205020404" pitchFamily="49" charset="0"/>
                <a:cs typeface="Courier New" panose="02070309020205020404" pitchFamily="49" charset="0"/>
              </a:rPr>
              <a:t>=</a:t>
            </a:r>
            <a:r>
              <a:rPr lang="en-US" sz="1600" i="1" dirty="0">
                <a:solidFill>
                  <a:srgbClr val="FF0000"/>
                </a:solidFill>
                <a:latin typeface="Courier New" panose="02070309020205020404" pitchFamily="49" charset="0"/>
                <a:cs typeface="Courier New" panose="02070309020205020404" pitchFamily="49" charset="0"/>
              </a:rPr>
              <a:t>"1"</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android:text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"@string/</a:t>
            </a:r>
            <a:r>
              <a:rPr lang="en-US" sz="1600" i="1" dirty="0" err="1">
                <a:latin typeface="Courier New" panose="02070309020205020404" pitchFamily="49" charset="0"/>
                <a:cs typeface="Courier New" panose="02070309020205020404" pitchFamily="49" charset="0"/>
              </a:rPr>
              <a:t>btnOK</a:t>
            </a:r>
            <a:r>
              <a:rPr lang="en-US" sz="1600" i="1" dirty="0">
                <a:latin typeface="Courier New" panose="02070309020205020404" pitchFamily="49" charset="0"/>
                <a:cs typeface="Courier New" panose="02070309020205020404" pitchFamily="49" charset="0"/>
              </a:rPr>
              <a:t>" /&gt;</a:t>
            </a:r>
          </a:p>
          <a:p>
            <a:r>
              <a:rPr lang="en-US" sz="1600" dirty="0">
                <a:latin typeface="Courier New" panose="02070309020205020404" pitchFamily="49" charset="0"/>
                <a:cs typeface="Courier New" panose="02070309020205020404" pitchFamily="49" charset="0"/>
              </a:rPr>
              <a:t>    &lt;Button</a:t>
            </a:r>
          </a:p>
          <a:p>
            <a:r>
              <a:rPr lang="en-US" sz="1600" dirty="0">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android:layout_width</a:t>
            </a:r>
            <a:r>
              <a:rPr lang="en-US" sz="1600" dirty="0">
                <a:solidFill>
                  <a:srgbClr val="FF0000"/>
                </a:solidFill>
                <a:latin typeface="Courier New" panose="02070309020205020404" pitchFamily="49" charset="0"/>
                <a:cs typeface="Courier New" panose="02070309020205020404" pitchFamily="49" charset="0"/>
              </a:rPr>
              <a:t>=</a:t>
            </a:r>
            <a:r>
              <a:rPr lang="en-US" sz="1600" i="1" dirty="0">
                <a:solidFill>
                  <a:srgbClr val="FF0000"/>
                </a:solidFill>
                <a:latin typeface="Courier New" panose="02070309020205020404" pitchFamily="49" charset="0"/>
                <a:cs typeface="Courier New" panose="02070309020205020404" pitchFamily="49" charset="0"/>
              </a:rPr>
              <a:t>"</a:t>
            </a:r>
            <a:r>
              <a:rPr lang="en-US" sz="1600" i="1" dirty="0" err="1">
                <a:solidFill>
                  <a:srgbClr val="FF0000"/>
                </a:solidFill>
                <a:latin typeface="Courier New" panose="02070309020205020404" pitchFamily="49" charset="0"/>
                <a:cs typeface="Courier New" panose="02070309020205020404" pitchFamily="49" charset="0"/>
              </a:rPr>
              <a:t>wrap_content</a:t>
            </a:r>
            <a:r>
              <a:rPr lang="en-US" sz="1600" i="1" dirty="0">
                <a:solidFill>
                  <a:srgbClr val="FF0000"/>
                </a:solidFill>
                <a:latin typeface="Courier New" panose="02070309020205020404" pitchFamily="49" charset="0"/>
                <a:cs typeface="Courier New" panose="02070309020205020404" pitchFamily="49" charset="0"/>
              </a:rPr>
              <a:t>“</a:t>
            </a:r>
          </a:p>
          <a:p>
            <a:r>
              <a:rPr lang="en-US" sz="1600" i="1" dirty="0">
                <a:solidFill>
                  <a:srgbClr val="FF0000"/>
                </a:solidFill>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android:layout_height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wrap_content</a:t>
            </a:r>
            <a:r>
              <a:rPr lang="en-US" sz="1600" i="1" dirty="0">
                <a:latin typeface="Courier New" panose="02070309020205020404" pitchFamily="49" charset="0"/>
                <a:cs typeface="Courier New" panose="02070309020205020404" pitchFamily="49" charset="0"/>
              </a:rPr>
              <a:t>"</a:t>
            </a:r>
            <a:endParaRPr lang="en-US" sz="1600" i="1" dirty="0">
              <a:solidFill>
                <a:srgbClr val="FF0000"/>
              </a:solidFill>
              <a:latin typeface="Courier New" panose="02070309020205020404" pitchFamily="49" charset="0"/>
              <a:cs typeface="Courier New" panose="02070309020205020404" pitchFamily="49" charset="0"/>
            </a:endParaRPr>
          </a:p>
          <a:p>
            <a:r>
              <a:rPr lang="en-US" sz="1600" dirty="0">
                <a:solidFill>
                  <a:srgbClr val="FF0000"/>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android:layout_weight</a:t>
            </a:r>
            <a:r>
              <a:rPr lang="en-US" sz="1600" dirty="0">
                <a:solidFill>
                  <a:srgbClr val="FF0000"/>
                </a:solidFill>
                <a:latin typeface="Courier New" panose="02070309020205020404" pitchFamily="49" charset="0"/>
                <a:cs typeface="Courier New" panose="02070309020205020404" pitchFamily="49" charset="0"/>
              </a:rPr>
              <a:t>=</a:t>
            </a:r>
            <a:r>
              <a:rPr lang="en-US" sz="1600" i="1" dirty="0">
                <a:solidFill>
                  <a:srgbClr val="FF0000"/>
                </a:solidFill>
                <a:latin typeface="Courier New" panose="02070309020205020404" pitchFamily="49" charset="0"/>
                <a:cs typeface="Courier New" panose="02070309020205020404" pitchFamily="49" charset="0"/>
              </a:rPr>
              <a:t>"3"</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android:text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"@string/</a:t>
            </a:r>
            <a:r>
              <a:rPr lang="en-US" sz="1600" i="1" dirty="0" err="1">
                <a:latin typeface="Courier New" panose="02070309020205020404" pitchFamily="49" charset="0"/>
                <a:cs typeface="Courier New" panose="02070309020205020404" pitchFamily="49" charset="0"/>
              </a:rPr>
              <a:t>btnCancel</a:t>
            </a:r>
            <a:r>
              <a:rPr lang="en-US" sz="1600" i="1" dirty="0">
                <a:latin typeface="Courier New" panose="02070309020205020404" pitchFamily="49" charset="0"/>
                <a:cs typeface="Courier New" panose="02070309020205020404" pitchFamily="49" charset="0"/>
              </a:rPr>
              <a:t>" /&gt;</a:t>
            </a:r>
          </a:p>
          <a:p>
            <a:r>
              <a:rPr lang="en-US" sz="1600" dirty="0">
                <a:latin typeface="Courier New" panose="02070309020205020404" pitchFamily="49" charset="0"/>
                <a:cs typeface="Courier New" panose="02070309020205020404" pitchFamily="49" charset="0"/>
              </a:rPr>
              <a:t>    &lt;Button</a:t>
            </a:r>
          </a:p>
          <a:p>
            <a:r>
              <a:rPr lang="en-US" sz="1600" dirty="0">
                <a:solidFill>
                  <a:srgbClr val="FF0000"/>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android:layout_width</a:t>
            </a:r>
            <a:r>
              <a:rPr lang="en-US" sz="1600" dirty="0">
                <a:solidFill>
                  <a:srgbClr val="FF0000"/>
                </a:solidFill>
                <a:latin typeface="Courier New" panose="02070309020205020404" pitchFamily="49" charset="0"/>
                <a:cs typeface="Courier New" panose="02070309020205020404" pitchFamily="49" charset="0"/>
              </a:rPr>
              <a:t>=</a:t>
            </a:r>
            <a:r>
              <a:rPr lang="en-US" sz="1600" i="1" dirty="0">
                <a:solidFill>
                  <a:srgbClr val="FF0000"/>
                </a:solidFill>
                <a:latin typeface="Courier New" panose="02070309020205020404" pitchFamily="49" charset="0"/>
                <a:cs typeface="Courier New" panose="02070309020205020404" pitchFamily="49" charset="0"/>
              </a:rPr>
              <a:t>"</a:t>
            </a:r>
            <a:r>
              <a:rPr lang="en-US" sz="1600" i="1" dirty="0" err="1">
                <a:solidFill>
                  <a:srgbClr val="FF0000"/>
                </a:solidFill>
                <a:latin typeface="Courier New" panose="02070309020205020404" pitchFamily="49" charset="0"/>
                <a:cs typeface="Courier New" panose="02070309020205020404" pitchFamily="49" charset="0"/>
              </a:rPr>
              <a:t>wrap_content</a:t>
            </a:r>
            <a:r>
              <a:rPr lang="en-US" sz="1600" i="1" dirty="0">
                <a:solidFill>
                  <a:srgbClr val="FF0000"/>
                </a:solidFill>
                <a:latin typeface="Courier New" panose="02070309020205020404" pitchFamily="49" charset="0"/>
                <a:cs typeface="Courier New" panose="02070309020205020404" pitchFamily="49" charset="0"/>
              </a:rPr>
              <a:t>“</a:t>
            </a:r>
          </a:p>
          <a:p>
            <a:r>
              <a:rPr lang="en-US" sz="1600" i="1" dirty="0">
                <a:solidFill>
                  <a:srgbClr val="FF0000"/>
                </a:solidFill>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android:layout_height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wrap_content</a:t>
            </a:r>
            <a:r>
              <a:rPr lang="en-US" sz="1600" i="1" dirty="0">
                <a:latin typeface="Courier New" panose="02070309020205020404" pitchFamily="49" charset="0"/>
                <a:cs typeface="Courier New" panose="02070309020205020404" pitchFamily="49" charset="0"/>
              </a:rPr>
              <a:t>"</a:t>
            </a:r>
            <a:endParaRPr lang="en-US" sz="1600" i="1" dirty="0">
              <a:solidFill>
                <a:srgbClr val="FF0000"/>
              </a:solidFill>
              <a:latin typeface="Courier New" panose="02070309020205020404" pitchFamily="49" charset="0"/>
              <a:cs typeface="Courier New" panose="02070309020205020404" pitchFamily="49" charset="0"/>
            </a:endParaRPr>
          </a:p>
          <a:p>
            <a:r>
              <a:rPr lang="en-US" sz="1600" dirty="0">
                <a:solidFill>
                  <a:srgbClr val="FF0000"/>
                </a:solidFill>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android:layout_weight</a:t>
            </a:r>
            <a:r>
              <a:rPr lang="en-US" sz="1600" dirty="0">
                <a:solidFill>
                  <a:srgbClr val="FF0000"/>
                </a:solidFill>
                <a:latin typeface="Courier New" panose="02070309020205020404" pitchFamily="49" charset="0"/>
                <a:cs typeface="Courier New" panose="02070309020205020404" pitchFamily="49" charset="0"/>
              </a:rPr>
              <a:t>=</a:t>
            </a:r>
            <a:r>
              <a:rPr lang="en-US" sz="1600" i="1" dirty="0">
                <a:solidFill>
                  <a:srgbClr val="FF0000"/>
                </a:solidFill>
                <a:latin typeface="Courier New" panose="02070309020205020404" pitchFamily="49" charset="0"/>
                <a:cs typeface="Courier New" panose="02070309020205020404" pitchFamily="49" charset="0"/>
              </a:rPr>
              <a:t>"2"</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android:text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"@string/</a:t>
            </a:r>
            <a:r>
              <a:rPr lang="en-US" sz="1600" i="1" dirty="0" err="1">
                <a:latin typeface="Courier New" panose="02070309020205020404" pitchFamily="49" charset="0"/>
                <a:cs typeface="Courier New" panose="02070309020205020404" pitchFamily="49" charset="0"/>
              </a:rPr>
              <a:t>btnHelp</a:t>
            </a:r>
            <a:r>
              <a:rPr lang="en-US" sz="1600" i="1" dirty="0">
                <a:latin typeface="Courier New" panose="02070309020205020404" pitchFamily="49" charset="0"/>
                <a:cs typeface="Courier New" panose="02070309020205020404" pitchFamily="49" charset="0"/>
              </a:rPr>
              <a:t>" /&gt;</a:t>
            </a:r>
            <a:endParaRPr lang="ru-RU"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LinearLayout</a:t>
            </a:r>
            <a:r>
              <a:rPr lang="en-US" sz="1600" dirty="0">
                <a:latin typeface="Courier New" panose="02070309020205020404" pitchFamily="49" charset="0"/>
                <a:cs typeface="Courier New" panose="02070309020205020404" pitchFamily="49" charset="0"/>
              </a:rPr>
              <a:t>&gt;</a:t>
            </a:r>
            <a:r>
              <a:rPr lang="en-US" sz="1600" b="1" dirty="0">
                <a:solidFill>
                  <a:srgbClr val="000099"/>
                </a:solidFill>
                <a:latin typeface="Courier New" panose="02070309020205020404" pitchFamily="49" charset="0"/>
                <a:cs typeface="Courier New" panose="02070309020205020404" pitchFamily="49" charset="0"/>
              </a:rPr>
              <a:t> </a:t>
            </a:r>
            <a:endParaRPr lang="ru-RU" sz="1600" b="1" dirty="0">
              <a:solidFill>
                <a:srgbClr val="000099"/>
              </a:solidFill>
              <a:latin typeface="Courier New" panose="02070309020205020404" pitchFamily="49" charset="0"/>
              <a:cs typeface="Courier New" panose="02070309020205020404" pitchFamily="49" charset="0"/>
            </a:endParaRP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2412" y="1185863"/>
            <a:ext cx="3165486" cy="4677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48686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View: gravity</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32</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323730" y="897196"/>
            <a:ext cx="7830666" cy="5570756"/>
          </a:xfrm>
          <a:prstGeom prst="rect">
            <a:avLst/>
          </a:prstGeom>
        </p:spPr>
        <p:txBody>
          <a:bodyPr wrap="square">
            <a:spAutoFit/>
          </a:bodyPr>
          <a:lstStyle/>
          <a:p>
            <a:r>
              <a:rPr lang="en-US" sz="1600" dirty="0">
                <a:latin typeface="Courier New" panose="02070309020205020404" pitchFamily="49" charset="0"/>
                <a:cs typeface="Courier New" panose="02070309020205020404" pitchFamily="49" charset="0"/>
              </a:rPr>
              <a:t>&lt;?xml version=</a:t>
            </a:r>
            <a:r>
              <a:rPr lang="en-US" sz="1600" i="1" dirty="0">
                <a:latin typeface="Courier New" panose="02070309020205020404" pitchFamily="49" charset="0"/>
                <a:cs typeface="Courier New" panose="02070309020205020404" pitchFamily="49" charset="0"/>
              </a:rPr>
              <a:t>"1.0" encoding="utf-8"?&gt;</a:t>
            </a:r>
          </a:p>
          <a:p>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LinearLayout</a:t>
            </a:r>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xmlns:android</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"http://schemas.android.com/</a:t>
            </a:r>
            <a:r>
              <a:rPr lang="en-US" sz="1600" i="1" dirty="0" err="1">
                <a:latin typeface="Courier New" panose="02070309020205020404" pitchFamily="49" charset="0"/>
                <a:cs typeface="Courier New" panose="02070309020205020404" pitchFamily="49" charset="0"/>
              </a:rPr>
              <a:t>apk</a:t>
            </a:r>
            <a:r>
              <a:rPr lang="en-US" sz="1600" i="1" dirty="0">
                <a:latin typeface="Courier New" panose="02070309020205020404" pitchFamily="49" charset="0"/>
                <a:cs typeface="Courier New" panose="02070309020205020404" pitchFamily="49" charset="0"/>
              </a:rPr>
              <a:t>/res/android"</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android:layout_width</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match_parent</a:t>
            </a:r>
            <a:r>
              <a:rPr lang="en-US" sz="1600" i="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android:layout_height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match_parent</a:t>
            </a:r>
            <a:r>
              <a:rPr lang="en-US" sz="1600" i="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android:orientation</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"vertical" &gt;</a:t>
            </a:r>
            <a:endParaRPr lang="ru-RU"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    &lt;Button</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android:layout_width</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wrap_content</a:t>
            </a:r>
            <a:r>
              <a:rPr lang="en-US" sz="1600" i="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android:layout_height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wrap_content</a:t>
            </a:r>
            <a:r>
              <a:rPr lang="en-US" sz="1600" i="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android:layout_gravity</a:t>
            </a:r>
            <a:r>
              <a:rPr lang="en-US" sz="1600" dirty="0">
                <a:solidFill>
                  <a:srgbClr val="FF0000"/>
                </a:solidFill>
                <a:latin typeface="Courier New" panose="02070309020205020404" pitchFamily="49" charset="0"/>
                <a:cs typeface="Courier New" panose="02070309020205020404" pitchFamily="49" charset="0"/>
              </a:rPr>
              <a:t>=</a:t>
            </a:r>
            <a:r>
              <a:rPr lang="en-US" sz="1600" i="1" dirty="0">
                <a:solidFill>
                  <a:srgbClr val="FF0000"/>
                </a:solidFill>
                <a:latin typeface="Courier New" panose="02070309020205020404" pitchFamily="49" charset="0"/>
                <a:cs typeface="Courier New" panose="02070309020205020404" pitchFamily="49" charset="0"/>
              </a:rPr>
              <a:t>"right"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android:text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"@string/</a:t>
            </a:r>
            <a:r>
              <a:rPr lang="en-US" sz="1600" i="1" dirty="0" err="1">
                <a:latin typeface="Courier New" panose="02070309020205020404" pitchFamily="49" charset="0"/>
                <a:cs typeface="Courier New" panose="02070309020205020404" pitchFamily="49" charset="0"/>
              </a:rPr>
              <a:t>btnOK</a:t>
            </a:r>
            <a:r>
              <a:rPr lang="en-US" sz="1600" i="1" dirty="0">
                <a:latin typeface="Courier New" panose="02070309020205020404" pitchFamily="49" charset="0"/>
                <a:cs typeface="Courier New" panose="02070309020205020404" pitchFamily="49" charset="0"/>
              </a:rPr>
              <a:t>" /&gt;</a:t>
            </a:r>
          </a:p>
          <a:p>
            <a:r>
              <a:rPr lang="en-US" sz="1600" dirty="0">
                <a:latin typeface="Courier New" panose="02070309020205020404" pitchFamily="49" charset="0"/>
                <a:cs typeface="Courier New" panose="02070309020205020404" pitchFamily="49" charset="0"/>
              </a:rPr>
              <a:t>    &lt;Button</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android:layout_width</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wrap_content</a:t>
            </a:r>
            <a:r>
              <a:rPr lang="en-US" sz="1600" i="1" dirty="0">
                <a:latin typeface="Courier New" panose="02070309020205020404" pitchFamily="49" charset="0"/>
                <a:cs typeface="Courier New" panose="02070309020205020404" pitchFamily="49" charset="0"/>
              </a:rPr>
              <a:t>“</a:t>
            </a:r>
          </a:p>
          <a:p>
            <a:r>
              <a:rPr lang="en-US" sz="1600" i="1"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android:layout_height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wrap_content</a:t>
            </a:r>
            <a:r>
              <a:rPr lang="en-US" sz="1600" i="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android:layout_gravity</a:t>
            </a:r>
            <a:r>
              <a:rPr lang="en-US" sz="1600" dirty="0">
                <a:solidFill>
                  <a:srgbClr val="FF0000"/>
                </a:solidFill>
                <a:latin typeface="Courier New" panose="02070309020205020404" pitchFamily="49" charset="0"/>
                <a:cs typeface="Courier New" panose="02070309020205020404" pitchFamily="49" charset="0"/>
              </a:rPr>
              <a:t>=</a:t>
            </a:r>
            <a:r>
              <a:rPr lang="en-US" sz="1600" i="1" dirty="0">
                <a:solidFill>
                  <a:srgbClr val="FF0000"/>
                </a:solidFill>
                <a:latin typeface="Courier New" panose="02070309020205020404" pitchFamily="49" charset="0"/>
                <a:cs typeface="Courier New" panose="02070309020205020404" pitchFamily="49" charset="0"/>
              </a:rPr>
              <a:t>"right"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android:text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"@string/</a:t>
            </a:r>
            <a:r>
              <a:rPr lang="en-US" sz="1600" i="1" dirty="0" err="1">
                <a:latin typeface="Courier New" panose="02070309020205020404" pitchFamily="49" charset="0"/>
                <a:cs typeface="Courier New" panose="02070309020205020404" pitchFamily="49" charset="0"/>
              </a:rPr>
              <a:t>btnCancel</a:t>
            </a:r>
            <a:r>
              <a:rPr lang="en-US" sz="1600" i="1" dirty="0">
                <a:latin typeface="Courier New" panose="02070309020205020404" pitchFamily="49" charset="0"/>
                <a:cs typeface="Courier New" panose="02070309020205020404" pitchFamily="49" charset="0"/>
              </a:rPr>
              <a:t>" /&gt;</a:t>
            </a:r>
          </a:p>
          <a:p>
            <a:r>
              <a:rPr lang="en-US" sz="1600" dirty="0">
                <a:latin typeface="Courier New" panose="02070309020205020404" pitchFamily="49" charset="0"/>
                <a:cs typeface="Courier New" panose="02070309020205020404" pitchFamily="49" charset="0"/>
              </a:rPr>
              <a:t>    &lt;Button</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android:layout_width</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wrap_content</a:t>
            </a:r>
            <a:r>
              <a:rPr lang="en-US" sz="1600" i="1" dirty="0">
                <a:latin typeface="Courier New" panose="02070309020205020404" pitchFamily="49" charset="0"/>
                <a:cs typeface="Courier New" panose="02070309020205020404" pitchFamily="49" charset="0"/>
              </a:rPr>
              <a:t>“</a:t>
            </a:r>
          </a:p>
          <a:p>
            <a:r>
              <a:rPr lang="en-US" sz="1600" i="1"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android:layout_height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a:t>
            </a:r>
            <a:r>
              <a:rPr lang="en-US" sz="1600" i="1" dirty="0" err="1">
                <a:latin typeface="Courier New" panose="02070309020205020404" pitchFamily="49" charset="0"/>
                <a:cs typeface="Courier New" panose="02070309020205020404" pitchFamily="49" charset="0"/>
              </a:rPr>
              <a:t>wrap_content</a:t>
            </a:r>
            <a:r>
              <a:rPr lang="en-US" sz="1600" i="1" dirty="0">
                <a:latin typeface="Courier New" panose="02070309020205020404" pitchFamily="49" charset="0"/>
                <a:cs typeface="Courier New" panose="02070309020205020404" pitchFamily="49" charset="0"/>
              </a:rPr>
              <a:t>"</a:t>
            </a:r>
          </a:p>
          <a:p>
            <a:r>
              <a:rPr lang="en-US" sz="1600" dirty="0">
                <a:latin typeface="Courier New" panose="02070309020205020404" pitchFamily="49" charset="0"/>
                <a:cs typeface="Courier New" panose="02070309020205020404" pitchFamily="49" charset="0"/>
              </a:rPr>
              <a:t>        </a:t>
            </a:r>
            <a:r>
              <a:rPr lang="en-US" sz="1600" dirty="0" err="1">
                <a:solidFill>
                  <a:srgbClr val="FF0000"/>
                </a:solidFill>
                <a:latin typeface="Courier New" panose="02070309020205020404" pitchFamily="49" charset="0"/>
                <a:cs typeface="Courier New" panose="02070309020205020404" pitchFamily="49" charset="0"/>
              </a:rPr>
              <a:t>android:layout_gravity</a:t>
            </a:r>
            <a:r>
              <a:rPr lang="en-US" sz="1600" dirty="0">
                <a:solidFill>
                  <a:srgbClr val="FF0000"/>
                </a:solidFill>
                <a:latin typeface="Courier New" panose="02070309020205020404" pitchFamily="49" charset="0"/>
                <a:cs typeface="Courier New" panose="02070309020205020404" pitchFamily="49" charset="0"/>
              </a:rPr>
              <a:t>=</a:t>
            </a:r>
            <a:r>
              <a:rPr lang="en-US" sz="1600" i="1" dirty="0">
                <a:solidFill>
                  <a:srgbClr val="FF0000"/>
                </a:solidFill>
                <a:latin typeface="Courier New" panose="02070309020205020404" pitchFamily="49" charset="0"/>
                <a:cs typeface="Courier New" panose="02070309020205020404" pitchFamily="49" charset="0"/>
              </a:rPr>
              <a:t>"right"</a:t>
            </a:r>
          </a:p>
          <a:p>
            <a:r>
              <a:rPr lang="en-US" sz="1600" dirty="0">
                <a:latin typeface="Courier New" panose="02070309020205020404" pitchFamily="49" charset="0"/>
                <a:cs typeface="Courier New" panose="02070309020205020404" pitchFamily="49" charset="0"/>
              </a:rPr>
              <a:t>        </a:t>
            </a:r>
            <a:r>
              <a:rPr lang="en-US" sz="1600" dirty="0" err="1">
                <a:latin typeface="Courier New" panose="02070309020205020404" pitchFamily="49" charset="0"/>
                <a:cs typeface="Courier New" panose="02070309020205020404" pitchFamily="49" charset="0"/>
              </a:rPr>
              <a:t>android:text</a:t>
            </a:r>
            <a:r>
              <a:rPr lang="en-US" sz="1600" dirty="0">
                <a:latin typeface="Courier New" panose="02070309020205020404" pitchFamily="49" charset="0"/>
                <a:cs typeface="Courier New" panose="02070309020205020404" pitchFamily="49" charset="0"/>
              </a:rPr>
              <a:t>=</a:t>
            </a:r>
            <a:r>
              <a:rPr lang="en-US" sz="1600" i="1" dirty="0">
                <a:latin typeface="Courier New" panose="02070309020205020404" pitchFamily="49" charset="0"/>
                <a:cs typeface="Courier New" panose="02070309020205020404" pitchFamily="49" charset="0"/>
              </a:rPr>
              <a:t>"@string/</a:t>
            </a:r>
            <a:r>
              <a:rPr lang="en-US" sz="1600" i="1" dirty="0" err="1">
                <a:latin typeface="Courier New" panose="02070309020205020404" pitchFamily="49" charset="0"/>
                <a:cs typeface="Courier New" panose="02070309020205020404" pitchFamily="49" charset="0"/>
              </a:rPr>
              <a:t>btnHelp</a:t>
            </a:r>
            <a:r>
              <a:rPr lang="en-US" sz="1600" i="1" dirty="0">
                <a:latin typeface="Courier New" panose="02070309020205020404" pitchFamily="49" charset="0"/>
                <a:cs typeface="Courier New" panose="02070309020205020404" pitchFamily="49" charset="0"/>
              </a:rPr>
              <a:t>" /&gt;</a:t>
            </a:r>
            <a:endParaRPr lang="ru-RU" sz="1600" dirty="0">
              <a:latin typeface="Courier New" panose="02070309020205020404" pitchFamily="49" charset="0"/>
              <a:cs typeface="Courier New" panose="02070309020205020404" pitchFamily="49" charset="0"/>
            </a:endParaRPr>
          </a:p>
          <a:p>
            <a:r>
              <a:rPr lang="en-US" sz="1600" dirty="0">
                <a:latin typeface="Courier New" panose="02070309020205020404" pitchFamily="49" charset="0"/>
                <a:cs typeface="Courier New" panose="02070309020205020404" pitchFamily="49" charset="0"/>
              </a:rPr>
              <a:t>&lt;/</a:t>
            </a:r>
            <a:r>
              <a:rPr lang="en-US" sz="1600" dirty="0" err="1">
                <a:latin typeface="Courier New" panose="02070309020205020404" pitchFamily="49" charset="0"/>
                <a:cs typeface="Courier New" panose="02070309020205020404" pitchFamily="49" charset="0"/>
              </a:rPr>
              <a:t>LinearLayout</a:t>
            </a:r>
            <a:r>
              <a:rPr lang="en-US" sz="1600" dirty="0">
                <a:latin typeface="Courier New" panose="02070309020205020404" pitchFamily="49" charset="0"/>
                <a:cs typeface="Courier New" panose="02070309020205020404" pitchFamily="49" charset="0"/>
              </a:rPr>
              <a:t>&gt;</a:t>
            </a:r>
            <a:r>
              <a:rPr lang="en-US" sz="1600" b="1" dirty="0">
                <a:solidFill>
                  <a:srgbClr val="000099"/>
                </a:solidFill>
                <a:latin typeface="Courier New" panose="02070309020205020404" pitchFamily="49" charset="0"/>
                <a:cs typeface="Courier New" panose="02070309020205020404" pitchFamily="49" charset="0"/>
              </a:rPr>
              <a:t> </a:t>
            </a:r>
            <a:endParaRPr lang="ru-RU" sz="1600" b="1" dirty="0">
              <a:solidFill>
                <a:srgbClr val="000099"/>
              </a:solidFill>
              <a:latin typeface="Courier New" panose="02070309020205020404" pitchFamily="49" charset="0"/>
              <a:cs typeface="Courier New" panose="02070309020205020404" pitchFamily="49" charset="0"/>
            </a:endParaRPr>
          </a:p>
        </p:txBody>
      </p:sp>
      <p:pic>
        <p:nvPicPr>
          <p:cNvPr id="1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426" y="1084118"/>
            <a:ext cx="2747315" cy="412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Cloud 14"/>
          <p:cNvSpPr/>
          <p:nvPr/>
        </p:nvSpPr>
        <p:spPr>
          <a:xfrm>
            <a:off x="8160697" y="4110184"/>
            <a:ext cx="3086100" cy="2197100"/>
          </a:xfrm>
          <a:prstGeom prst="cloud">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Sample: </a:t>
            </a:r>
            <a:r>
              <a:rPr lang="en-US" sz="2000" b="1" dirty="0" err="1">
                <a:solidFill>
                  <a:schemeClr val="tx1"/>
                </a:solidFill>
              </a:rPr>
              <a:t>LayoutControl</a:t>
            </a:r>
            <a:endParaRPr lang="en-US" sz="2000" b="1" dirty="0">
              <a:solidFill>
                <a:schemeClr val="tx1"/>
              </a:solidFill>
            </a:endParaRPr>
          </a:p>
          <a:p>
            <a:pPr algn="ctr"/>
            <a:r>
              <a:rPr lang="en-US" sz="2000" b="1" dirty="0" err="1">
                <a:solidFill>
                  <a:schemeClr val="tx1"/>
                </a:solidFill>
              </a:rPr>
              <a:t>LayoutAttributes</a:t>
            </a:r>
            <a:endParaRPr lang="ru-RU" sz="2000" b="1" dirty="0">
              <a:solidFill>
                <a:schemeClr val="tx1"/>
              </a:solidFill>
            </a:endParaRPr>
          </a:p>
        </p:txBody>
      </p:sp>
    </p:spTree>
    <p:extLst>
      <p:ext uri="{BB962C8B-B14F-4D97-AF65-F5344CB8AC3E}">
        <p14:creationId xmlns:p14="http://schemas.microsoft.com/office/powerpoint/2010/main" val="15459840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View: Common Methods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33</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nvSpPr>
        <p:spPr>
          <a:xfrm>
            <a:off x="726961" y="1072403"/>
            <a:ext cx="10903064" cy="53141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000" dirty="0" err="1"/>
              <a:t>setEnabled</a:t>
            </a:r>
            <a:r>
              <a:rPr lang="en-US" sz="2000" dirty="0"/>
              <a:t>(</a:t>
            </a:r>
            <a:r>
              <a:rPr lang="en-US" sz="2000" dirty="0" err="1"/>
              <a:t>boolean</a:t>
            </a:r>
            <a:r>
              <a:rPr lang="en-US" sz="2000" dirty="0"/>
              <a:t> enabled) </a:t>
            </a:r>
          </a:p>
          <a:p>
            <a:pPr marL="285750" indent="-285750">
              <a:buFont typeface="Arial" panose="020B0604020202020204" pitchFamily="34" charset="0"/>
              <a:buChar char="•"/>
            </a:pPr>
            <a:r>
              <a:rPr lang="en-US" sz="2000" dirty="0" err="1"/>
              <a:t>booelan</a:t>
            </a:r>
            <a:r>
              <a:rPr lang="en-US" sz="2000" dirty="0"/>
              <a:t> </a:t>
            </a:r>
            <a:r>
              <a:rPr lang="en-US" sz="2000" dirty="0" err="1"/>
              <a:t>isEnabled</a:t>
            </a:r>
            <a:r>
              <a:rPr lang="en-US" sz="2000" dirty="0"/>
              <a:t>( )</a:t>
            </a:r>
          </a:p>
          <a:p>
            <a:pPr marL="285750" indent="-285750">
              <a:buFont typeface="Arial" panose="020B0604020202020204" pitchFamily="34" charset="0"/>
              <a:buChar char="•"/>
            </a:pPr>
            <a:r>
              <a:rPr lang="en-US" sz="2000" dirty="0" err="1"/>
              <a:t>boolean</a:t>
            </a:r>
            <a:r>
              <a:rPr lang="en-US" sz="2000" dirty="0"/>
              <a:t> </a:t>
            </a:r>
            <a:r>
              <a:rPr lang="en-US" sz="2000" dirty="0" err="1"/>
              <a:t>requestFocus</a:t>
            </a:r>
            <a:r>
              <a:rPr lang="en-US" sz="2000" dirty="0"/>
              <a:t>( ) </a:t>
            </a:r>
          </a:p>
          <a:p>
            <a:pPr marL="285750" indent="-285750">
              <a:buFont typeface="Arial" panose="020B0604020202020204" pitchFamily="34" charset="0"/>
              <a:buChar char="•"/>
            </a:pPr>
            <a:r>
              <a:rPr lang="en-US" sz="2000" dirty="0" err="1"/>
              <a:t>boolean</a:t>
            </a:r>
            <a:r>
              <a:rPr lang="en-US" sz="2000" dirty="0"/>
              <a:t> </a:t>
            </a:r>
            <a:r>
              <a:rPr lang="en-US" sz="2000" dirty="0" err="1"/>
              <a:t>isFocused</a:t>
            </a:r>
            <a:r>
              <a:rPr lang="en-US" sz="2000" dirty="0"/>
              <a:t>( )</a:t>
            </a:r>
          </a:p>
          <a:p>
            <a:pPr marL="285750" indent="-285750">
              <a:buFont typeface="Arial" panose="020B0604020202020204" pitchFamily="34" charset="0"/>
              <a:buChar char="•"/>
            </a:pPr>
            <a:r>
              <a:rPr lang="en-US" sz="2000" dirty="0" err="1"/>
              <a:t>boolean</a:t>
            </a:r>
            <a:r>
              <a:rPr lang="en-US" sz="2000" dirty="0"/>
              <a:t> </a:t>
            </a:r>
            <a:r>
              <a:rPr lang="en-US" sz="2000" dirty="0" err="1"/>
              <a:t>clearFocus</a:t>
            </a:r>
            <a:r>
              <a:rPr lang="en-US" sz="2000" dirty="0"/>
              <a:t>( )</a:t>
            </a:r>
          </a:p>
          <a:p>
            <a:pPr marL="285750" indent="-285750">
              <a:buFont typeface="Arial" panose="020B0604020202020204" pitchFamily="34" charset="0"/>
              <a:buChar char="•"/>
            </a:pPr>
            <a:r>
              <a:rPr lang="en-US" sz="2000" dirty="0" err="1"/>
              <a:t>getParent</a:t>
            </a:r>
            <a:r>
              <a:rPr lang="en-US" sz="2000" dirty="0"/>
              <a:t>( ) </a:t>
            </a:r>
          </a:p>
          <a:p>
            <a:pPr marL="285750" indent="-285750">
              <a:buFont typeface="Arial" panose="020B0604020202020204" pitchFamily="34" charset="0"/>
              <a:buChar char="•"/>
            </a:pPr>
            <a:r>
              <a:rPr lang="en-US" sz="2000" dirty="0" err="1"/>
              <a:t>getParentOfType</a:t>
            </a:r>
            <a:r>
              <a:rPr lang="en-US" sz="2000" dirty="0"/>
              <a:t>( )</a:t>
            </a:r>
          </a:p>
          <a:p>
            <a:pPr marL="285750" indent="-285750">
              <a:buFont typeface="Arial" panose="020B0604020202020204" pitchFamily="34" charset="0"/>
              <a:buChar char="•"/>
            </a:pPr>
            <a:r>
              <a:rPr lang="en-US" sz="2000" dirty="0" err="1"/>
              <a:t>findViewById</a:t>
            </a:r>
            <a:r>
              <a:rPr lang="en-US" sz="2000" dirty="0"/>
              <a:t>( ) </a:t>
            </a:r>
          </a:p>
          <a:p>
            <a:pPr marL="285750" indent="-285750">
              <a:buFont typeface="Arial" panose="020B0604020202020204" pitchFamily="34" charset="0"/>
              <a:buChar char="•"/>
            </a:pPr>
            <a:r>
              <a:rPr lang="en-US" sz="2000" dirty="0" err="1"/>
              <a:t>getRootView</a:t>
            </a:r>
            <a:r>
              <a:rPr lang="en-US" sz="2000" dirty="0"/>
              <a:t>( )</a:t>
            </a:r>
          </a:p>
          <a:p>
            <a:pPr marL="285750" indent="-285750">
              <a:buFont typeface="Arial" panose="020B0604020202020204" pitchFamily="34" charset="0"/>
              <a:buChar char="•"/>
            </a:pPr>
            <a:endParaRPr lang="ru-RU" sz="2000" dirty="0"/>
          </a:p>
        </p:txBody>
      </p:sp>
    </p:spTree>
    <p:extLst>
      <p:ext uri="{BB962C8B-B14F-4D97-AF65-F5344CB8AC3E}">
        <p14:creationId xmlns:p14="http://schemas.microsoft.com/office/powerpoint/2010/main" val="1325993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View: Simple Widgets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34</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a:spLocks noGrp="1"/>
          </p:cNvSpPr>
          <p:nvPr/>
        </p:nvSpPr>
        <p:spPr>
          <a:xfrm>
            <a:off x="426098" y="915955"/>
            <a:ext cx="11303940" cy="5161413"/>
          </a:xfrm>
          <a:prstGeom prst="rect">
            <a:avLst/>
          </a:prstGeom>
        </p:spPr>
        <p:txBody>
          <a:bodyPr vert="horz" lIns="91440" tIns="45720" rIns="91440" bIns="45720" numCol="2"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Button</a:t>
            </a:r>
            <a:br>
              <a:rPr lang="ru-RU" altLang="ru-RU" sz="1600" b="1" dirty="0">
                <a:solidFill>
                  <a:srgbClr val="00008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:layout_width=</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:layout_height=</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:text=</a:t>
            </a:r>
            <a:r>
              <a:rPr lang="ru-RU" altLang="ru-RU" sz="1600" b="1" dirty="0">
                <a:solidFill>
                  <a:srgbClr val="008000"/>
                </a:solidFill>
                <a:latin typeface="Courier New" pitchFamily="49" charset="0"/>
                <a:cs typeface="Courier New" pitchFamily="49" charset="0"/>
              </a:rPr>
              <a:t>"Button"</a:t>
            </a:r>
            <a:r>
              <a:rPr lang="ru-RU" altLang="ru-RU" sz="1600" dirty="0">
                <a:solidFill>
                  <a:srgbClr val="000000"/>
                </a:solidFill>
                <a:latin typeface="Courier New" pitchFamily="49" charset="0"/>
                <a:cs typeface="Courier New" pitchFamily="49" charset="0"/>
              </a:rPr>
              <a:t>/&gt;</a:t>
            </a:r>
            <a:br>
              <a:rPr lang="ru-RU" altLang="ru-RU" sz="1600" dirty="0">
                <a:solidFill>
                  <a:srgbClr val="000000"/>
                </a:solidFill>
                <a:latin typeface="Courier New" pitchFamily="49" charset="0"/>
                <a:cs typeface="Courier New" pitchFamily="49" charset="0"/>
              </a:rPr>
            </a:b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TextView</a:t>
            </a:r>
            <a:br>
              <a:rPr lang="ru-RU" altLang="ru-RU" sz="1600" b="1" dirty="0">
                <a:solidFill>
                  <a:srgbClr val="00008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:layout_width=</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:layout_height=</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:textSize=</a:t>
            </a:r>
            <a:r>
              <a:rPr lang="ru-RU" altLang="ru-RU" sz="1600" b="1" dirty="0">
                <a:solidFill>
                  <a:srgbClr val="008000"/>
                </a:solidFill>
                <a:latin typeface="Courier New" pitchFamily="49" charset="0"/>
                <a:cs typeface="Courier New" pitchFamily="49" charset="0"/>
              </a:rPr>
              <a:t>"30sp"</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:text=</a:t>
            </a:r>
            <a:r>
              <a:rPr lang="ru-RU" altLang="ru-RU" sz="1600" b="1" dirty="0">
                <a:solidFill>
                  <a:srgbClr val="008000"/>
                </a:solidFill>
                <a:latin typeface="Courier New" pitchFamily="49" charset="0"/>
                <a:cs typeface="Courier New" pitchFamily="49" charset="0"/>
              </a:rPr>
              <a:t>"TextView"</a:t>
            </a:r>
            <a:r>
              <a:rPr lang="ru-RU" altLang="ru-RU" sz="1600" dirty="0">
                <a:solidFill>
                  <a:srgbClr val="000000"/>
                </a:solidFill>
                <a:latin typeface="Courier New" pitchFamily="49" charset="0"/>
                <a:cs typeface="Courier New" pitchFamily="49" charset="0"/>
              </a:rPr>
              <a:t>/&gt;</a:t>
            </a:r>
            <a:br>
              <a:rPr lang="ru-RU" altLang="ru-RU" sz="1600" dirty="0">
                <a:solidFill>
                  <a:srgbClr val="000000"/>
                </a:solidFill>
                <a:latin typeface="Courier New" pitchFamily="49" charset="0"/>
                <a:cs typeface="Courier New" pitchFamily="49" charset="0"/>
              </a:rPr>
            </a:b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EditText</a:t>
            </a:r>
            <a:br>
              <a:rPr lang="ru-RU" altLang="ru-RU" sz="1600" b="1" dirty="0">
                <a:solidFill>
                  <a:srgbClr val="00008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:layout_width=</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:layout_height=</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:textSize=</a:t>
            </a:r>
            <a:r>
              <a:rPr lang="ru-RU" altLang="ru-RU" sz="1600" b="1" dirty="0">
                <a:solidFill>
                  <a:srgbClr val="008000"/>
                </a:solidFill>
                <a:latin typeface="Courier New" pitchFamily="49" charset="0"/>
                <a:cs typeface="Courier New" pitchFamily="49" charset="0"/>
              </a:rPr>
              <a:t>"30sp"</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:hint=</a:t>
            </a:r>
            <a:r>
              <a:rPr lang="ru-RU" altLang="ru-RU" sz="1600" b="1" dirty="0">
                <a:solidFill>
                  <a:srgbClr val="008000"/>
                </a:solidFill>
                <a:latin typeface="Courier New" pitchFamily="49" charset="0"/>
                <a:cs typeface="Courier New" pitchFamily="49" charset="0"/>
              </a:rPr>
              <a:t>"EditText"</a:t>
            </a:r>
            <a:r>
              <a:rPr lang="ru-RU" altLang="ru-RU" sz="1600" dirty="0">
                <a:solidFill>
                  <a:srgbClr val="000000"/>
                </a:solidFill>
                <a:latin typeface="Courier New" pitchFamily="49" charset="0"/>
                <a:cs typeface="Courier New" pitchFamily="49" charset="0"/>
              </a:rPr>
              <a:t>/&gt;</a:t>
            </a:r>
            <a:br>
              <a:rPr lang="ru-RU" altLang="ru-RU" sz="1600" dirty="0">
                <a:solidFill>
                  <a:srgbClr val="000000"/>
                </a:solidFill>
                <a:latin typeface="Courier New" pitchFamily="49" charset="0"/>
                <a:cs typeface="Courier New" pitchFamily="49" charset="0"/>
              </a:rPr>
            </a:br>
            <a:br>
              <a:rPr lang="ru-RU" altLang="ru-RU" sz="1600" dirty="0">
                <a:solidFill>
                  <a:srgbClr val="000000"/>
                </a:solidFill>
                <a:latin typeface="Courier New" pitchFamily="49" charset="0"/>
                <a:cs typeface="Courier New" pitchFamily="49" charset="0"/>
              </a:rPr>
            </a:br>
            <a:endParaRPr lang="en-US" altLang="ru-RU" sz="16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endParaRPr lang="en-US" altLang="ru-RU" sz="16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endParaRPr lang="en-US" altLang="ru-RU" sz="16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ImageView</a:t>
            </a:r>
            <a:br>
              <a:rPr lang="ru-RU" altLang="ru-RU" sz="1600" b="1" dirty="0">
                <a:solidFill>
                  <a:srgbClr val="000080"/>
                </a:solidFill>
                <a:latin typeface="Courier New" pitchFamily="49" charset="0"/>
                <a:cs typeface="Courier New" pitchFamily="49" charset="0"/>
              </a:rPr>
            </a:br>
            <a:r>
              <a:rPr lang="ru-RU" altLang="ru-RU" sz="1600" b="1" dirty="0">
                <a:solidFill>
                  <a:srgbClr val="00008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:layout_width=</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:layout_height=</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:src=</a:t>
            </a:r>
            <a:r>
              <a:rPr lang="ru-RU" altLang="ru-RU" sz="1600" b="1" dirty="0">
                <a:solidFill>
                  <a:srgbClr val="008000"/>
                </a:solidFill>
                <a:latin typeface="Courier New" pitchFamily="49" charset="0"/>
                <a:cs typeface="Courier New" pitchFamily="49" charset="0"/>
              </a:rPr>
              <a:t>"@drawable/</a:t>
            </a:r>
            <a:r>
              <a:rPr lang="en-US" altLang="ru-RU" sz="1600" b="1" dirty="0">
                <a:solidFill>
                  <a:srgbClr val="008000"/>
                </a:solidFill>
                <a:latin typeface="Courier New" pitchFamily="49" charset="0"/>
                <a:cs typeface="Courier New" pitchFamily="49" charset="0"/>
              </a:rPr>
              <a:t>circle</a:t>
            </a:r>
            <a:r>
              <a:rPr lang="ru-RU" altLang="ru-RU" sz="1600" b="1" dirty="0">
                <a:solidFill>
                  <a:srgbClr val="008000"/>
                </a:solidFill>
                <a:latin typeface="Courier New" pitchFamily="49" charset="0"/>
                <a:cs typeface="Courier New" pitchFamily="49" charset="0"/>
              </a:rPr>
              <a:t>"</a:t>
            </a:r>
            <a:r>
              <a:rPr lang="ru-RU" altLang="ru-RU" sz="1600" dirty="0">
                <a:solidFill>
                  <a:srgbClr val="000000"/>
                </a:solidFill>
                <a:latin typeface="Courier New" pitchFamily="49" charset="0"/>
                <a:cs typeface="Courier New" pitchFamily="49" charset="0"/>
              </a:rPr>
              <a:t>/&gt;</a:t>
            </a:r>
            <a:br>
              <a:rPr lang="ru-RU" altLang="ru-RU" sz="1600" dirty="0">
                <a:solidFill>
                  <a:srgbClr val="000000"/>
                </a:solidFill>
                <a:latin typeface="Courier New" pitchFamily="49" charset="0"/>
                <a:cs typeface="Courier New" pitchFamily="49" charset="0"/>
              </a:rPr>
            </a:b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ImageButton</a:t>
            </a:r>
            <a:br>
              <a:rPr lang="ru-RU" altLang="ru-RU" sz="1600" b="1" dirty="0">
                <a:solidFill>
                  <a:srgbClr val="000080"/>
                </a:solidFill>
                <a:latin typeface="Courier New" pitchFamily="49" charset="0"/>
                <a:cs typeface="Courier New" pitchFamily="49" charset="0"/>
              </a:rPr>
            </a:br>
            <a:r>
              <a:rPr lang="ru-RU" altLang="ru-RU" sz="1600" b="1" dirty="0">
                <a:solidFill>
                  <a:srgbClr val="00008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:layout_width=</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:layout_height=</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:src=</a:t>
            </a:r>
            <a:r>
              <a:rPr lang="ru-RU" altLang="ru-RU" sz="1600" b="1" dirty="0">
                <a:solidFill>
                  <a:srgbClr val="008000"/>
                </a:solidFill>
                <a:latin typeface="Courier New" pitchFamily="49" charset="0"/>
                <a:cs typeface="Courier New" pitchFamily="49" charset="0"/>
              </a:rPr>
              <a:t>"@drawable/</a:t>
            </a:r>
            <a:r>
              <a:rPr lang="en-US" altLang="ru-RU" sz="1600" b="1" dirty="0">
                <a:solidFill>
                  <a:srgbClr val="008000"/>
                </a:solidFill>
                <a:latin typeface="Courier New" pitchFamily="49" charset="0"/>
                <a:cs typeface="Courier New" pitchFamily="49" charset="0"/>
              </a:rPr>
              <a:t>circle</a:t>
            </a:r>
            <a:r>
              <a:rPr lang="ru-RU" altLang="ru-RU" sz="1600" b="1" dirty="0">
                <a:solidFill>
                  <a:srgbClr val="008000"/>
                </a:solidFill>
                <a:latin typeface="Courier New" pitchFamily="49" charset="0"/>
                <a:cs typeface="Courier New" pitchFamily="49" charset="0"/>
              </a:rPr>
              <a:t>"</a:t>
            </a:r>
            <a:r>
              <a:rPr lang="ru-RU" altLang="ru-RU" sz="1600" dirty="0">
                <a:solidFill>
                  <a:srgbClr val="000000"/>
                </a:solidFill>
                <a:latin typeface="Courier New" pitchFamily="49" charset="0"/>
                <a:cs typeface="Courier New" pitchFamily="49" charset="0"/>
              </a:rPr>
              <a:t>/&gt;</a:t>
            </a:r>
            <a:endParaRPr lang="ru-RU" altLang="ru-RU" sz="1600" dirty="0">
              <a:solidFill>
                <a:prstClr val="black"/>
              </a:solidFill>
              <a:latin typeface="Courier New" panose="02070309020205020404" pitchFamily="49" charset="0"/>
              <a:cs typeface="Courier New" panose="02070309020205020404" pitchFamily="49" charset="0"/>
            </a:endParaRPr>
          </a:p>
          <a:p>
            <a:endParaRPr lang="ru-RU" sz="1600" dirty="0"/>
          </a:p>
        </p:txBody>
      </p:sp>
      <p:pic>
        <p:nvPicPr>
          <p:cNvPr id="13" name="Picture 12" descr="D:\layout-2016-02-26-162138.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29688" y="3224111"/>
            <a:ext cx="1805664" cy="349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53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Layout Managers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35</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872019097"/>
              </p:ext>
            </p:extLst>
          </p:nvPr>
        </p:nvGraphicFramePr>
        <p:xfrm>
          <a:off x="614362" y="1076034"/>
          <a:ext cx="11058526" cy="4980574"/>
        </p:xfrm>
        <a:graphic>
          <a:graphicData uri="http://schemas.openxmlformats.org/drawingml/2006/table">
            <a:tbl>
              <a:tblPr/>
              <a:tblGrid>
                <a:gridCol w="2246263">
                  <a:extLst>
                    <a:ext uri="{9D8B030D-6E8A-4147-A177-3AD203B41FA5}">
                      <a16:colId xmlns:a16="http://schemas.microsoft.com/office/drawing/2014/main" val="20000"/>
                    </a:ext>
                  </a:extLst>
                </a:gridCol>
                <a:gridCol w="8812263">
                  <a:extLst>
                    <a:ext uri="{9D8B030D-6E8A-4147-A177-3AD203B41FA5}">
                      <a16:colId xmlns:a16="http://schemas.microsoft.com/office/drawing/2014/main" val="20001"/>
                    </a:ext>
                  </a:extLst>
                </a:gridCol>
              </a:tblGrid>
              <a:tr h="208626">
                <a:tc>
                  <a:txBody>
                    <a:bodyPr/>
                    <a:lstStyle/>
                    <a:p>
                      <a:pPr algn="l" fontAlgn="t"/>
                      <a:r>
                        <a:rPr lang="en-US" sz="1800" b="1" dirty="0">
                          <a:effectLst/>
                        </a:rPr>
                        <a:t>Name</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800" b="1" dirty="0">
                          <a:effectLst/>
                        </a:rPr>
                        <a:t>Description</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610975">
                <a:tc>
                  <a:txBody>
                    <a:bodyPr/>
                    <a:lstStyle/>
                    <a:p>
                      <a:pPr fontAlgn="t"/>
                      <a:r>
                        <a:rPr lang="en-US" sz="1800" b="1" u="none" strike="noStrike" dirty="0">
                          <a:solidFill>
                            <a:srgbClr val="313131"/>
                          </a:solidFill>
                          <a:effectLst/>
                        </a:rPr>
                        <a:t>Linear Layout</a:t>
                      </a:r>
                      <a:endParaRPr lang="ru-RU" sz="1800" dirty="0">
                        <a:effectLst/>
                      </a:endParaRP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err="1">
                          <a:solidFill>
                            <a:srgbClr val="000000"/>
                          </a:solidFill>
                          <a:effectLst/>
                        </a:rPr>
                        <a:t>LinearLayout</a:t>
                      </a:r>
                      <a:r>
                        <a:rPr lang="en-US" sz="1800" dirty="0">
                          <a:solidFill>
                            <a:srgbClr val="000000"/>
                          </a:solidFill>
                          <a:effectLst/>
                        </a:rPr>
                        <a:t> is a view group that aligns all children in a single direction, vertically or horizontally.</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745092">
                <a:tc>
                  <a:txBody>
                    <a:bodyPr/>
                    <a:lstStyle/>
                    <a:p>
                      <a:pPr fontAlgn="t"/>
                      <a:r>
                        <a:rPr lang="en-US" sz="1800" b="1" u="none" strike="noStrike" dirty="0">
                          <a:solidFill>
                            <a:srgbClr val="313131"/>
                          </a:solidFill>
                          <a:effectLst/>
                        </a:rPr>
                        <a:t>Relative Layout</a:t>
                      </a:r>
                      <a:endParaRPr lang="ru-RU" sz="1800" dirty="0">
                        <a:effectLst/>
                      </a:endParaRP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err="1">
                          <a:solidFill>
                            <a:srgbClr val="000000"/>
                          </a:solidFill>
                          <a:effectLst/>
                        </a:rPr>
                        <a:t>RelativeLayout</a:t>
                      </a:r>
                      <a:r>
                        <a:rPr lang="en-US" sz="1800" dirty="0">
                          <a:solidFill>
                            <a:srgbClr val="000000"/>
                          </a:solidFill>
                          <a:effectLst/>
                        </a:rPr>
                        <a:t> is a view group that displays child views in relative positions.</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476859">
                <a:tc>
                  <a:txBody>
                    <a:bodyPr/>
                    <a:lstStyle/>
                    <a:p>
                      <a:pPr fontAlgn="t"/>
                      <a:r>
                        <a:rPr lang="en-US" sz="1800" b="1" dirty="0" err="1">
                          <a:effectLst/>
                        </a:rPr>
                        <a:t>ConstraintLayout</a:t>
                      </a:r>
                      <a:endParaRPr lang="ru-RU" sz="1800" b="1" dirty="0">
                        <a:effectLst/>
                      </a:endParaRP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solidFill>
                            <a:srgbClr val="000000"/>
                          </a:solidFill>
                          <a:effectLst/>
                        </a:rPr>
                        <a:t>Displays views tight by some constraints  to other views</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86057754"/>
                  </a:ext>
                </a:extLst>
              </a:tr>
              <a:tr h="476859">
                <a:tc>
                  <a:txBody>
                    <a:bodyPr/>
                    <a:lstStyle/>
                    <a:p>
                      <a:pPr fontAlgn="t"/>
                      <a:r>
                        <a:rPr lang="en-US" sz="1800" b="1" u="none" strike="noStrike" dirty="0">
                          <a:solidFill>
                            <a:srgbClr val="313131"/>
                          </a:solidFill>
                          <a:effectLst/>
                        </a:rPr>
                        <a:t>Table Layout </a:t>
                      </a:r>
                      <a:endParaRPr lang="ru-RU" sz="1800" dirty="0">
                        <a:effectLst/>
                      </a:endParaRP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err="1">
                          <a:solidFill>
                            <a:srgbClr val="000000"/>
                          </a:solidFill>
                          <a:effectLst/>
                        </a:rPr>
                        <a:t>TableLayout</a:t>
                      </a:r>
                      <a:r>
                        <a:rPr lang="en-US" sz="1800" dirty="0">
                          <a:solidFill>
                            <a:srgbClr val="000000"/>
                          </a:solidFill>
                          <a:effectLst/>
                        </a:rPr>
                        <a:t> is a view that groups views into rows and columns.</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610975">
                <a:tc>
                  <a:txBody>
                    <a:bodyPr/>
                    <a:lstStyle/>
                    <a:p>
                      <a:pPr fontAlgn="t"/>
                      <a:r>
                        <a:rPr lang="en-US" sz="1800" b="1" u="none" strike="noStrike" dirty="0">
                          <a:solidFill>
                            <a:srgbClr val="313131"/>
                          </a:solidFill>
                          <a:effectLst/>
                        </a:rPr>
                        <a:t>Absolute Layout</a:t>
                      </a:r>
                      <a:endParaRPr lang="ru-RU" sz="1800" dirty="0">
                        <a:effectLst/>
                      </a:endParaRP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err="1">
                          <a:solidFill>
                            <a:srgbClr val="000000"/>
                          </a:solidFill>
                          <a:effectLst/>
                        </a:rPr>
                        <a:t>AbsoluteLayout</a:t>
                      </a:r>
                      <a:r>
                        <a:rPr lang="en-US" sz="1800" dirty="0">
                          <a:solidFill>
                            <a:srgbClr val="000000"/>
                          </a:solidFill>
                          <a:effectLst/>
                        </a:rPr>
                        <a:t> enables you to specify the exact location of its children.</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610975">
                <a:tc>
                  <a:txBody>
                    <a:bodyPr/>
                    <a:lstStyle/>
                    <a:p>
                      <a:pPr fontAlgn="t"/>
                      <a:r>
                        <a:rPr lang="en-US" sz="1800" b="1" u="none" strike="noStrike" dirty="0">
                          <a:solidFill>
                            <a:srgbClr val="313131"/>
                          </a:solidFill>
                          <a:effectLst/>
                        </a:rPr>
                        <a:t>Frame Layout</a:t>
                      </a:r>
                      <a:endParaRPr lang="ru-RU" sz="1800" dirty="0">
                        <a:effectLst/>
                      </a:endParaRP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a:solidFill>
                            <a:srgbClr val="000000"/>
                          </a:solidFill>
                          <a:effectLst/>
                        </a:rPr>
                        <a:t>The </a:t>
                      </a:r>
                      <a:r>
                        <a:rPr lang="en-US" sz="1800" dirty="0" err="1">
                          <a:solidFill>
                            <a:srgbClr val="000000"/>
                          </a:solidFill>
                          <a:effectLst/>
                        </a:rPr>
                        <a:t>FrameLayout</a:t>
                      </a:r>
                      <a:r>
                        <a:rPr lang="en-US" sz="1800" dirty="0">
                          <a:solidFill>
                            <a:srgbClr val="000000"/>
                          </a:solidFill>
                          <a:effectLst/>
                        </a:rPr>
                        <a:t> is a placeholder on screen that you can use to display a single view.</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476859">
                <a:tc>
                  <a:txBody>
                    <a:bodyPr/>
                    <a:lstStyle/>
                    <a:p>
                      <a:pPr fontAlgn="t"/>
                      <a:r>
                        <a:rPr lang="en-US" sz="1800" b="1" u="none" strike="noStrike" dirty="0">
                          <a:solidFill>
                            <a:srgbClr val="313131"/>
                          </a:solidFill>
                          <a:effectLst/>
                        </a:rPr>
                        <a:t>List View</a:t>
                      </a:r>
                      <a:endParaRPr lang="ru-RU" sz="1800" dirty="0">
                        <a:effectLst/>
                      </a:endParaRP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err="1">
                          <a:solidFill>
                            <a:srgbClr val="000000"/>
                          </a:solidFill>
                          <a:effectLst/>
                        </a:rPr>
                        <a:t>ListView</a:t>
                      </a:r>
                      <a:r>
                        <a:rPr lang="en-US" sz="1800" dirty="0">
                          <a:solidFill>
                            <a:srgbClr val="000000"/>
                          </a:solidFill>
                          <a:effectLst/>
                        </a:rPr>
                        <a:t> is a view group that displays a list of scrollable items.</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610975">
                <a:tc>
                  <a:txBody>
                    <a:bodyPr/>
                    <a:lstStyle/>
                    <a:p>
                      <a:pPr fontAlgn="t"/>
                      <a:r>
                        <a:rPr lang="en-US" sz="1800" b="1" u="none" strike="noStrike" dirty="0">
                          <a:solidFill>
                            <a:srgbClr val="313131"/>
                          </a:solidFill>
                          <a:effectLst/>
                        </a:rPr>
                        <a:t>Grid View</a:t>
                      </a:r>
                      <a:endParaRPr lang="ru-RU" sz="1800" dirty="0">
                        <a:effectLst/>
                      </a:endParaRP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just" fontAlgn="t"/>
                      <a:r>
                        <a:rPr lang="en-US" sz="1800" dirty="0" err="1">
                          <a:solidFill>
                            <a:srgbClr val="000000"/>
                          </a:solidFill>
                          <a:effectLst/>
                        </a:rPr>
                        <a:t>GridView</a:t>
                      </a:r>
                      <a:r>
                        <a:rPr lang="en-US" sz="1800" dirty="0">
                          <a:solidFill>
                            <a:srgbClr val="000000"/>
                          </a:solidFill>
                          <a:effectLst/>
                        </a:rPr>
                        <a:t> is a </a:t>
                      </a:r>
                      <a:r>
                        <a:rPr lang="en-US" sz="1800" dirty="0" err="1">
                          <a:solidFill>
                            <a:srgbClr val="000000"/>
                          </a:solidFill>
                          <a:effectLst/>
                        </a:rPr>
                        <a:t>ViewGroup</a:t>
                      </a:r>
                      <a:r>
                        <a:rPr lang="en-US" sz="1800" dirty="0">
                          <a:solidFill>
                            <a:srgbClr val="000000"/>
                          </a:solidFill>
                          <a:effectLst/>
                        </a:rPr>
                        <a:t> that displays items in a two-dimensional, scrollable grid.</a:t>
                      </a:r>
                    </a:p>
                  </a:txBody>
                  <a:tcPr marL="37255" marR="37255" marT="37255" marB="37255">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684847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Layout Managers: </a:t>
            </a:r>
            <a:r>
              <a:rPr lang="en-US" sz="3600" dirty="0" err="1"/>
              <a:t>LinearLayout</a:t>
            </a:r>
            <a:endParaRPr lang="en-US"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36</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a:spLocks noGrp="1"/>
          </p:cNvSpPr>
          <p:nvPr/>
        </p:nvSpPr>
        <p:spPr>
          <a:xfrm>
            <a:off x="516098" y="959304"/>
            <a:ext cx="7884952" cy="59803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Controlled parameters</a:t>
            </a:r>
            <a:r>
              <a:rPr lang="ru-RU" sz="2000" b="1" dirty="0"/>
              <a:t>:</a:t>
            </a:r>
            <a:r>
              <a:rPr lang="en-US" sz="2000" b="1" dirty="0"/>
              <a:t> </a:t>
            </a:r>
            <a:r>
              <a:rPr lang="ru-RU" sz="2000" dirty="0"/>
              <a:t> </a:t>
            </a:r>
            <a:r>
              <a:rPr lang="en-US" sz="2000" dirty="0"/>
              <a:t>orientation,  weight, gravity</a:t>
            </a:r>
            <a:endParaRPr lang="ru-RU" dirty="0"/>
          </a:p>
        </p:txBody>
      </p:sp>
      <p:pic>
        <p:nvPicPr>
          <p:cNvPr id="12" name="Picture 11" descr="D:\layout-2016-02-26-12554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6500" y="1557338"/>
            <a:ext cx="3160395" cy="16306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layout-2016-02-26-12561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59654" y="1932624"/>
            <a:ext cx="3160395" cy="16306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D:\layout-2016-02-26-12594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22369" y="3563304"/>
            <a:ext cx="3160395" cy="16306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layout-2016-02-26-13011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59653" y="3970886"/>
            <a:ext cx="3160395" cy="163068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16098" y="1447118"/>
            <a:ext cx="11403951" cy="5047536"/>
          </a:xfrm>
          <a:prstGeom prst="rect">
            <a:avLst/>
          </a:prstGeom>
        </p:spPr>
        <p:txBody>
          <a:bodyPr wrap="square">
            <a:spAutoFit/>
          </a:bodyPr>
          <a:lstStyle/>
          <a:p>
            <a:pPr lvl="0" fontAlgn="base">
              <a:lnSpc>
                <a:spcPct val="100000"/>
              </a:lnSpc>
              <a:spcBef>
                <a:spcPct val="0"/>
              </a:spcBef>
              <a:spcAft>
                <a:spcPct val="0"/>
              </a:spcAft>
            </a:pPr>
            <a:r>
              <a:rPr lang="ru-RU" altLang="ru-RU" sz="1400" dirty="0">
                <a:solidFill>
                  <a:srgbClr val="000000"/>
                </a:solidFill>
                <a:latin typeface="Courier New" panose="02070309020205020404" pitchFamily="49" charset="0"/>
                <a:cs typeface="Courier New" pitchFamily="49" charset="0"/>
              </a:rPr>
              <a:t>&lt;</a:t>
            </a:r>
            <a:r>
              <a:rPr lang="ru-RU" altLang="ru-RU" sz="1400" b="1" dirty="0">
                <a:solidFill>
                  <a:srgbClr val="000080"/>
                </a:solidFill>
                <a:latin typeface="Courier New" pitchFamily="49" charset="0"/>
                <a:cs typeface="Courier New" pitchFamily="49" charset="0"/>
              </a:rPr>
              <a:t>LinearLayout </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:orientation=</a:t>
            </a:r>
            <a:r>
              <a:rPr lang="ru-RU" altLang="ru-RU" sz="1400" b="1" dirty="0">
                <a:solidFill>
                  <a:srgbClr val="008000"/>
                </a:solidFill>
                <a:latin typeface="Courier New" pitchFamily="49" charset="0"/>
                <a:cs typeface="Courier New" pitchFamily="49" charset="0"/>
              </a:rPr>
              <a:t>"vertical"</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:layout_width=</a:t>
            </a:r>
            <a:r>
              <a:rPr lang="ru-RU" altLang="ru-RU" sz="1400" b="1" dirty="0">
                <a:solidFill>
                  <a:srgbClr val="008000"/>
                </a:solidFill>
                <a:latin typeface="Courier New" pitchFamily="49" charset="0"/>
                <a:cs typeface="Courier New" pitchFamily="49" charset="0"/>
              </a:rPr>
              <a:t>"match_parent"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:layout_height=</a:t>
            </a:r>
            <a:r>
              <a:rPr lang="ru-RU" altLang="ru-RU" sz="1400" b="1" dirty="0">
                <a:solidFill>
                  <a:srgbClr val="008000"/>
                </a:solidFill>
                <a:latin typeface="Courier New" pitchFamily="49" charset="0"/>
                <a:cs typeface="Courier New" pitchFamily="49" charset="0"/>
              </a:rPr>
              <a:t>"match_parent"</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:layout_width=</a:t>
            </a:r>
            <a:r>
              <a:rPr lang="ru-RU" altLang="ru-RU" sz="1400" b="1" dirty="0">
                <a:solidFill>
                  <a:srgbClr val="008000"/>
                </a:solidFill>
                <a:latin typeface="Courier New" pitchFamily="49" charset="0"/>
                <a:cs typeface="Courier New" pitchFamily="49" charset="0"/>
              </a:rPr>
              <a:t>"wrap_content"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:layout_height=</a:t>
            </a:r>
            <a:r>
              <a:rPr lang="ru-RU" altLang="ru-RU" sz="1400" b="1" dirty="0">
                <a:solidFill>
                  <a:srgbClr val="008000"/>
                </a:solidFill>
                <a:latin typeface="Courier New" pitchFamily="49" charset="0"/>
                <a:cs typeface="Courier New" pitchFamily="49" charset="0"/>
              </a:rPr>
              <a:t>"wrap_content"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:layout_gravity=</a:t>
            </a:r>
            <a:r>
              <a:rPr lang="ru-RU" altLang="ru-RU" sz="1400" b="1" dirty="0">
                <a:solidFill>
                  <a:srgbClr val="008000"/>
                </a:solidFill>
                <a:latin typeface="Courier New" pitchFamily="49" charset="0"/>
                <a:cs typeface="Courier New" pitchFamily="49" charset="0"/>
              </a:rPr>
              <a:t>"end"</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 1"</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:layout_width=</a:t>
            </a:r>
            <a:r>
              <a:rPr lang="ru-RU" altLang="ru-RU" sz="1400" b="1" dirty="0">
                <a:solidFill>
                  <a:srgbClr val="008000"/>
                </a:solidFill>
                <a:latin typeface="Courier New" pitchFamily="49" charset="0"/>
                <a:cs typeface="Courier New" pitchFamily="49" charset="0"/>
              </a:rPr>
              <a:t>"wrap_content"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:layout_height=</a:t>
            </a:r>
            <a:r>
              <a:rPr lang="ru-RU" altLang="ru-RU" sz="1400" b="1" dirty="0">
                <a:solidFill>
                  <a:srgbClr val="008000"/>
                </a:solidFill>
                <a:latin typeface="Courier New" pitchFamily="49" charset="0"/>
                <a:cs typeface="Courier New" pitchFamily="49" charset="0"/>
              </a:rPr>
              <a:t>"wrap_content"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:layout_gravity=</a:t>
            </a:r>
            <a:r>
              <a:rPr lang="ru-RU" altLang="ru-RU" sz="1400" b="1" dirty="0">
                <a:solidFill>
                  <a:srgbClr val="008000"/>
                </a:solidFill>
                <a:latin typeface="Courier New" pitchFamily="49" charset="0"/>
                <a:cs typeface="Courier New" pitchFamily="49" charset="0"/>
              </a:rPr>
              <a:t>"center"</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 2"</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:layout_width=</a:t>
            </a:r>
            <a:r>
              <a:rPr lang="ru-RU" altLang="ru-RU" sz="1400" b="1" dirty="0">
                <a:solidFill>
                  <a:srgbClr val="008000"/>
                </a:solidFill>
                <a:latin typeface="Courier New" pitchFamily="49" charset="0"/>
                <a:cs typeface="Courier New" pitchFamily="49" charset="0"/>
              </a:rPr>
              <a:t>"wrap_content"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:layout_height=</a:t>
            </a:r>
            <a:r>
              <a:rPr lang="ru-RU" altLang="ru-RU" sz="1400" b="1" dirty="0">
                <a:solidFill>
                  <a:srgbClr val="008000"/>
                </a:solidFill>
                <a:latin typeface="Courier New" pitchFamily="49" charset="0"/>
                <a:cs typeface="Courier New" pitchFamily="49" charset="0"/>
              </a:rPr>
              <a:t>"wrap_content"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:layout_gravity=</a:t>
            </a:r>
            <a:r>
              <a:rPr lang="ru-RU" altLang="ru-RU" sz="1400" b="1" dirty="0">
                <a:solidFill>
                  <a:srgbClr val="008000"/>
                </a:solidFill>
                <a:latin typeface="Courier New" pitchFamily="49" charset="0"/>
                <a:cs typeface="Courier New" pitchFamily="49" charset="0"/>
              </a:rPr>
              <a:t>"start"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 3"</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&lt;/</a:t>
            </a:r>
            <a:r>
              <a:rPr lang="ru-RU" altLang="ru-RU" sz="1400" b="1" dirty="0">
                <a:solidFill>
                  <a:srgbClr val="000080"/>
                </a:solidFill>
                <a:latin typeface="Courier New" pitchFamily="49" charset="0"/>
                <a:cs typeface="Courier New" pitchFamily="49" charset="0"/>
              </a:rPr>
              <a:t>LinearLayout</a:t>
            </a:r>
            <a:r>
              <a:rPr lang="ru-RU" altLang="ru-RU" sz="1400" dirty="0">
                <a:solidFill>
                  <a:srgbClr val="000000"/>
                </a:solidFill>
                <a:latin typeface="Courier New" pitchFamily="49" charset="0"/>
                <a:cs typeface="Courier New" pitchFamily="49" charset="0"/>
              </a:rPr>
              <a:t>&gt;</a:t>
            </a:r>
            <a:endParaRPr lang="ru-RU" altLang="ru-RU" sz="1400" dirty="0">
              <a:solidFill>
                <a:prstClr val="black"/>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8249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Layout Managers: </a:t>
            </a:r>
            <a:r>
              <a:rPr lang="en-US" sz="3600" dirty="0" err="1"/>
              <a:t>RelativeLayout</a:t>
            </a:r>
            <a:endParaRPr lang="en-US"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37</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6" name="Text Placeholder 2"/>
          <p:cNvSpPr>
            <a:spLocks noGrp="1"/>
          </p:cNvSpPr>
          <p:nvPr/>
        </p:nvSpPr>
        <p:spPr>
          <a:xfrm>
            <a:off x="550077" y="916739"/>
            <a:ext cx="5764998" cy="34695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Position of each element is set relatively. </a:t>
            </a:r>
          </a:p>
          <a:p>
            <a:r>
              <a:rPr lang="en-US" b="1" dirty="0"/>
              <a:t>Element position relatively to container</a:t>
            </a:r>
            <a:r>
              <a:rPr lang="ru-RU" b="1" dirty="0"/>
              <a:t>:</a:t>
            </a:r>
          </a:p>
          <a:p>
            <a:pPr marL="285750" indent="-285750">
              <a:buFont typeface="Arial" panose="020B0604020202020204" pitchFamily="34" charset="0"/>
              <a:buChar char="•"/>
            </a:pPr>
            <a:r>
              <a:rPr lang="en-US" dirty="0" err="1"/>
              <a:t>android:layout_alignParentTop</a:t>
            </a:r>
            <a:r>
              <a:rPr lang="en-US" dirty="0"/>
              <a:t> (bottom, right, left)</a:t>
            </a:r>
          </a:p>
          <a:p>
            <a:pPr marL="285750" indent="-285750">
              <a:buFont typeface="Arial" panose="020B0604020202020204" pitchFamily="34" charset="0"/>
              <a:buChar char="•"/>
            </a:pPr>
            <a:r>
              <a:rPr lang="en-US" dirty="0" err="1"/>
              <a:t>android:layout_centerHorizontal</a:t>
            </a:r>
            <a:r>
              <a:rPr lang="en-US" dirty="0"/>
              <a:t> (vertical)</a:t>
            </a:r>
          </a:p>
          <a:p>
            <a:pPr marL="285750" indent="-285750">
              <a:buFont typeface="Arial" panose="020B0604020202020204" pitchFamily="34" charset="0"/>
              <a:buChar char="•"/>
            </a:pPr>
            <a:r>
              <a:rPr lang="en-US" dirty="0" err="1"/>
              <a:t>android:layout_centerInParent</a:t>
            </a:r>
            <a:endParaRPr lang="en-US" dirty="0"/>
          </a:p>
          <a:p>
            <a:r>
              <a:rPr lang="en-US" b="1" dirty="0"/>
              <a:t>Element position relatively to other elements</a:t>
            </a:r>
            <a:r>
              <a:rPr lang="ru-RU" b="1" dirty="0"/>
              <a:t>:</a:t>
            </a:r>
          </a:p>
          <a:p>
            <a:pPr marL="285750" indent="-285750">
              <a:buFont typeface="Arial" panose="020B0604020202020204" pitchFamily="34" charset="0"/>
              <a:buChar char="•"/>
            </a:pPr>
            <a:r>
              <a:rPr lang="ru-RU" dirty="0"/>
              <a:t>android:layout_above </a:t>
            </a:r>
            <a:r>
              <a:rPr lang="en-US" dirty="0"/>
              <a:t>(below, </a:t>
            </a:r>
            <a:r>
              <a:rPr lang="en-US" dirty="0" err="1"/>
              <a:t>toRightOf</a:t>
            </a:r>
            <a:r>
              <a:rPr lang="en-US" dirty="0"/>
              <a:t>, </a:t>
            </a:r>
            <a:r>
              <a:rPr lang="en-US" dirty="0" err="1"/>
              <a:t>toLeftOf</a:t>
            </a:r>
            <a:r>
              <a:rPr lang="en-US" dirty="0"/>
              <a:t>)</a:t>
            </a:r>
          </a:p>
          <a:p>
            <a:pPr marL="285750" indent="-285750">
              <a:buFont typeface="Arial" panose="020B0604020202020204" pitchFamily="34" charset="0"/>
              <a:buChar char="•"/>
            </a:pPr>
            <a:r>
              <a:rPr lang="en-US" dirty="0" err="1"/>
              <a:t>android:layout_alignTop</a:t>
            </a:r>
            <a:r>
              <a:rPr lang="en-US" dirty="0"/>
              <a:t> (bottom, right, left)</a:t>
            </a:r>
          </a:p>
          <a:p>
            <a:endParaRPr lang="ru-RU" dirty="0"/>
          </a:p>
        </p:txBody>
      </p:sp>
      <p:sp>
        <p:nvSpPr>
          <p:cNvPr id="17" name="Rectangle 16"/>
          <p:cNvSpPr>
            <a:spLocks noChangeArrowheads="1"/>
          </p:cNvSpPr>
          <p:nvPr/>
        </p:nvSpPr>
        <p:spPr bwMode="auto">
          <a:xfrm>
            <a:off x="6151984" y="935498"/>
            <a:ext cx="5342359" cy="54784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200" b="0" i="0" u="none" strike="noStrike" cap="none" normalizeH="0" baseline="0" dirty="0">
                <a:ln>
                  <a:noFill/>
                </a:ln>
                <a:solidFill>
                  <a:srgbClr val="000000"/>
                </a:solidFill>
                <a:effectLst/>
                <a:latin typeface="Courier New" pitchFamily="49" charset="0"/>
                <a:cs typeface="Courier New" pitchFamily="49" charset="0"/>
              </a:rPr>
              <a:t>&lt;</a:t>
            </a:r>
            <a:r>
              <a:rPr kumimoji="0" lang="ru-RU" altLang="ru-RU" sz="1400" b="1" i="0" u="none" strike="noStrike" cap="none" normalizeH="0" baseline="0" dirty="0">
                <a:ln>
                  <a:noFill/>
                </a:ln>
                <a:solidFill>
                  <a:srgbClr val="000080"/>
                </a:solidFill>
                <a:effectLst/>
                <a:latin typeface="Courier New" pitchFamily="49" charset="0"/>
                <a:cs typeface="Courier New" pitchFamily="49" charset="0"/>
              </a:rPr>
              <a:t>RelativeLayout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:layout_width=</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"match_parent"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:layout_height=</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"match_parent"</a:t>
            </a:r>
            <a: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t>&gt;</a:t>
            </a:r>
            <a:b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br>
            <a: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t>    </a:t>
            </a:r>
            <a:b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br>
            <a: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t>    &lt;</a:t>
            </a:r>
            <a:r>
              <a:rPr kumimoji="0" lang="ru-RU" altLang="ru-RU" sz="1400" b="1" i="0" u="none" strike="noStrike" cap="none" normalizeH="0" baseline="0" dirty="0">
                <a:ln>
                  <a:noFill/>
                </a:ln>
                <a:solidFill>
                  <a:srgbClr val="000080"/>
                </a:solidFill>
                <a:effectLst/>
                <a:latin typeface="Courier New" pitchFamily="49" charset="0"/>
                <a:cs typeface="Courier New" pitchFamily="49" charset="0"/>
              </a:rPr>
              <a:t>EditText</a:t>
            </a:r>
            <a:br>
              <a:rPr kumimoji="0" lang="ru-RU" altLang="ru-RU" sz="1400" b="1" i="0" u="none" strike="noStrike" cap="none" normalizeH="0" baseline="0" dirty="0">
                <a:ln>
                  <a:noFill/>
                </a:ln>
                <a:solidFill>
                  <a:srgbClr val="00008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008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:id=</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"@+id/edit"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:layout_width=</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"400dp"</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:layout_height=</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"wrap_content" </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:hint=</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"Enter the number"</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:layout_centerInParent=</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"true"</a:t>
            </a:r>
            <a:b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br>
            <a: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t>    &lt;</a:t>
            </a:r>
            <a:r>
              <a:rPr kumimoji="0" lang="ru-RU" altLang="ru-RU" sz="1400" b="1" i="0" u="none" strike="noStrike" cap="none" normalizeH="0" baseline="0" dirty="0">
                <a:ln>
                  <a:noFill/>
                </a:ln>
                <a:solidFill>
                  <a:srgbClr val="000080"/>
                </a:solidFill>
                <a:effectLst/>
                <a:latin typeface="Courier New" pitchFamily="49" charset="0"/>
                <a:cs typeface="Courier New" pitchFamily="49" charset="0"/>
              </a:rPr>
              <a:t>Button</a:t>
            </a:r>
            <a:br>
              <a:rPr kumimoji="0" lang="ru-RU" altLang="ru-RU" sz="1400" b="1" i="0" u="none" strike="noStrike" cap="none" normalizeH="0" baseline="0" dirty="0">
                <a:ln>
                  <a:noFill/>
                </a:ln>
                <a:solidFill>
                  <a:srgbClr val="00008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:id=</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"@+id/cancel"</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:layout_width=</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"wrap_content"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:layout_height=</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"wrap_content"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:layout_below=</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"@id/edit"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:layout_alignRight=</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"@+id/edit"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:text=</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"Cancel"</a:t>
            </a:r>
            <a: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t>/&gt;</a:t>
            </a:r>
            <a:b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br>
            <a: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t>    &lt;</a:t>
            </a:r>
            <a:r>
              <a:rPr kumimoji="0" lang="ru-RU" altLang="ru-RU" sz="1400" b="1" i="0" u="none" strike="noStrike" cap="none" normalizeH="0" baseline="0" dirty="0">
                <a:ln>
                  <a:noFill/>
                </a:ln>
                <a:solidFill>
                  <a:srgbClr val="000080"/>
                </a:solidFill>
                <a:effectLst/>
                <a:latin typeface="Courier New" pitchFamily="49" charset="0"/>
                <a:cs typeface="Courier New" pitchFamily="49" charset="0"/>
              </a:rPr>
              <a:t>Button</a:t>
            </a:r>
            <a:br>
              <a:rPr kumimoji="0" lang="ru-RU" altLang="ru-RU" sz="1400" b="1" i="0" u="none" strike="noStrike" cap="none" normalizeH="0" baseline="0" dirty="0">
                <a:ln>
                  <a:noFill/>
                </a:ln>
                <a:solidFill>
                  <a:srgbClr val="00008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:layout_width=</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"wrap_content"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:layout_height=</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"wrap_content"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:layout_below=</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"@id/edit"</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:layout_toLeftOf=</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"@id/cancel"</a:t>
            </a:r>
            <a:b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b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        </a:t>
            </a:r>
            <a:r>
              <a:rPr kumimoji="0" lang="ru-RU" altLang="ru-RU" sz="1400" b="1" i="0" u="none" strike="noStrike" cap="none" normalizeH="0" baseline="0" dirty="0">
                <a:ln>
                  <a:noFill/>
                </a:ln>
                <a:solidFill>
                  <a:srgbClr val="660E7A"/>
                </a:solidFill>
                <a:effectLst/>
                <a:latin typeface="Courier New" pitchFamily="49" charset="0"/>
                <a:cs typeface="Courier New" pitchFamily="49" charset="0"/>
              </a:rPr>
              <a:t>android</a:t>
            </a:r>
            <a:r>
              <a:rPr kumimoji="0" lang="ru-RU" altLang="ru-RU" sz="1400" b="1" i="0" u="none" strike="noStrike" cap="none" normalizeH="0" baseline="0" dirty="0">
                <a:ln>
                  <a:noFill/>
                </a:ln>
                <a:solidFill>
                  <a:srgbClr val="0000FF"/>
                </a:solidFill>
                <a:effectLst/>
                <a:latin typeface="Courier New" pitchFamily="49" charset="0"/>
                <a:cs typeface="Courier New" pitchFamily="49" charset="0"/>
              </a:rPr>
              <a:t>:text=</a:t>
            </a:r>
            <a:r>
              <a:rPr kumimoji="0" lang="ru-RU" altLang="ru-RU" sz="1400" b="1" i="0" u="none" strike="noStrike" cap="none" normalizeH="0" baseline="0" dirty="0">
                <a:ln>
                  <a:noFill/>
                </a:ln>
                <a:solidFill>
                  <a:srgbClr val="008000"/>
                </a:solidFill>
                <a:effectLst/>
                <a:latin typeface="Courier New" pitchFamily="49" charset="0"/>
                <a:cs typeface="Courier New" pitchFamily="49" charset="0"/>
              </a:rPr>
              <a:t>"OK"</a:t>
            </a:r>
            <a: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t>/&gt;</a:t>
            </a:r>
            <a:b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br>
            <a:b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br>
            <a: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t>&lt;/</a:t>
            </a:r>
            <a:r>
              <a:rPr kumimoji="0" lang="ru-RU" altLang="ru-RU" sz="1400" b="1" i="0" u="none" strike="noStrike" cap="none" normalizeH="0" baseline="0" dirty="0">
                <a:ln>
                  <a:noFill/>
                </a:ln>
                <a:solidFill>
                  <a:srgbClr val="000080"/>
                </a:solidFill>
                <a:effectLst/>
                <a:latin typeface="Courier New" pitchFamily="49" charset="0"/>
                <a:cs typeface="Courier New" pitchFamily="49" charset="0"/>
              </a:rPr>
              <a:t>RelativeLayout</a:t>
            </a:r>
            <a:r>
              <a:rPr kumimoji="0" lang="ru-RU" altLang="ru-RU" sz="1400" b="0" i="0" u="none" strike="noStrike" cap="none" normalizeH="0" baseline="0" dirty="0">
                <a:ln>
                  <a:noFill/>
                </a:ln>
                <a:solidFill>
                  <a:srgbClr val="000000"/>
                </a:solidFill>
                <a:effectLst/>
                <a:latin typeface="Courier New" pitchFamily="49" charset="0"/>
                <a:cs typeface="Courier New" pitchFamily="49" charset="0"/>
              </a:rPr>
              <a:t>&gt;</a:t>
            </a:r>
            <a:endParaRPr kumimoji="0" lang="ru-RU" altLang="ru-RU" sz="1400" b="0" i="0" u="none" strike="noStrike" cap="none" normalizeH="0" baseline="0" dirty="0">
              <a:ln>
                <a:noFill/>
              </a:ln>
              <a:solidFill>
                <a:schemeClr val="tx1"/>
              </a:solidFill>
              <a:effectLst/>
              <a:latin typeface="Arial" pitchFamily="34" charset="0"/>
              <a:cs typeface="Arial" pitchFamily="34" charset="0"/>
            </a:endParaRPr>
          </a:p>
        </p:txBody>
      </p:sp>
      <p:pic>
        <p:nvPicPr>
          <p:cNvPr id="18" name="Picture 17" descr="D:\layout-2016-02-26-13393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823" y="4157663"/>
            <a:ext cx="3160395" cy="1630680"/>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11"/>
          <p:cNvSpPr/>
          <p:nvPr/>
        </p:nvSpPr>
        <p:spPr>
          <a:xfrm>
            <a:off x="4110212" y="4765548"/>
            <a:ext cx="2689472" cy="1443540"/>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RelativeLayout</a:t>
            </a:r>
            <a:endParaRPr lang="ru-RU" sz="2000" b="1" dirty="0">
              <a:solidFill>
                <a:schemeClr val="tx1"/>
              </a:solidFill>
            </a:endParaRPr>
          </a:p>
        </p:txBody>
      </p:sp>
    </p:spTree>
    <p:extLst>
      <p:ext uri="{BB962C8B-B14F-4D97-AF65-F5344CB8AC3E}">
        <p14:creationId xmlns:p14="http://schemas.microsoft.com/office/powerpoint/2010/main" val="1286945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Layout Managers: </a:t>
            </a:r>
            <a:r>
              <a:rPr lang="en-US" sz="3600" dirty="0" err="1"/>
              <a:t>TableLayout</a:t>
            </a:r>
            <a:endParaRPr lang="en-US"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38</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nvSpPr>
        <p:spPr>
          <a:xfrm>
            <a:off x="505167" y="984929"/>
            <a:ext cx="5646817" cy="573019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t>Elements are placed in rows and columns. Each row is set by tag </a:t>
            </a:r>
            <a:r>
              <a:rPr lang="en-US" dirty="0" err="1"/>
              <a:t>TableRow</a:t>
            </a:r>
            <a:r>
              <a:rPr lang="en-US" dirty="0"/>
              <a:t>. Number of columns calculated basing on number of rows. </a:t>
            </a:r>
          </a:p>
          <a:p>
            <a:pPr>
              <a:lnSpc>
                <a:spcPct val="100000"/>
              </a:lnSpc>
              <a:spcBef>
                <a:spcPts val="0"/>
              </a:spcBef>
            </a:pPr>
            <a:endParaRPr lang="en-US" dirty="0"/>
          </a:p>
          <a:p>
            <a:pPr>
              <a:lnSpc>
                <a:spcPct val="100000"/>
              </a:lnSpc>
              <a:spcBef>
                <a:spcPts val="0"/>
              </a:spcBef>
            </a:pPr>
            <a:endParaRPr lang="en-US" dirty="0"/>
          </a:p>
          <a:p>
            <a:pPr>
              <a:lnSpc>
                <a:spcPct val="100000"/>
              </a:lnSpc>
              <a:spcBef>
                <a:spcPts val="0"/>
              </a:spcBef>
            </a:pPr>
            <a:r>
              <a:rPr lang="en-US" dirty="0"/>
              <a:t>Element can occupy several cells</a:t>
            </a:r>
            <a:r>
              <a:rPr lang="ru-RU" dirty="0"/>
              <a:t>:</a:t>
            </a:r>
            <a:r>
              <a:rPr lang="en-US" dirty="0"/>
              <a:t> </a:t>
            </a:r>
            <a:r>
              <a:rPr lang="ru-RU" altLang="ru-RU" b="1" dirty="0">
                <a:solidFill>
                  <a:srgbClr val="660E7A"/>
                </a:solidFill>
                <a:cs typeface="Courier New" pitchFamily="49" charset="0"/>
              </a:rPr>
              <a:t>android</a:t>
            </a:r>
            <a:r>
              <a:rPr lang="ru-RU" altLang="ru-RU" b="1" dirty="0">
                <a:solidFill>
                  <a:srgbClr val="0000FF"/>
                </a:solidFill>
                <a:cs typeface="Courier New" pitchFamily="49" charset="0"/>
              </a:rPr>
              <a:t>:layout_span=</a:t>
            </a:r>
            <a:r>
              <a:rPr lang="ru-RU" altLang="ru-RU" b="1" dirty="0">
                <a:solidFill>
                  <a:srgbClr val="008000"/>
                </a:solidFill>
                <a:cs typeface="Courier New" pitchFamily="49" charset="0"/>
              </a:rPr>
              <a:t>"2"</a:t>
            </a:r>
            <a:endParaRPr lang="ru-RU" dirty="0"/>
          </a:p>
          <a:p>
            <a:pPr>
              <a:lnSpc>
                <a:spcPct val="100000"/>
              </a:lnSpc>
              <a:spcBef>
                <a:spcPts val="0"/>
              </a:spcBef>
            </a:pPr>
            <a:endParaRPr lang="en-US" dirty="0"/>
          </a:p>
          <a:p>
            <a:pPr>
              <a:lnSpc>
                <a:spcPct val="100000"/>
              </a:lnSpc>
              <a:spcBef>
                <a:spcPts val="0"/>
              </a:spcBef>
            </a:pPr>
            <a:r>
              <a:rPr lang="en-US" dirty="0"/>
              <a:t>You can specify exact column for the element</a:t>
            </a:r>
          </a:p>
          <a:p>
            <a:pPr>
              <a:lnSpc>
                <a:spcPct val="100000"/>
              </a:lnSpc>
              <a:spcBef>
                <a:spcPts val="0"/>
              </a:spcBef>
            </a:pPr>
            <a:r>
              <a:rPr lang="ru-RU" altLang="ru-RU" b="1" dirty="0">
                <a:solidFill>
                  <a:srgbClr val="660E7A"/>
                </a:solidFill>
                <a:cs typeface="Courier New" pitchFamily="49" charset="0"/>
              </a:rPr>
              <a:t>android</a:t>
            </a:r>
            <a:r>
              <a:rPr lang="ru-RU" altLang="ru-RU" b="1" dirty="0">
                <a:solidFill>
                  <a:srgbClr val="0000FF"/>
                </a:solidFill>
                <a:cs typeface="Courier New" pitchFamily="49" charset="0"/>
              </a:rPr>
              <a:t>:layout_column=</a:t>
            </a:r>
            <a:r>
              <a:rPr lang="ru-RU" altLang="ru-RU" b="1" dirty="0">
                <a:solidFill>
                  <a:srgbClr val="008000"/>
                </a:solidFill>
                <a:cs typeface="Courier New" pitchFamily="49" charset="0"/>
              </a:rPr>
              <a:t>"1"</a:t>
            </a:r>
            <a:endParaRPr lang="en-US" altLang="ru-RU" b="1" dirty="0">
              <a:solidFill>
                <a:srgbClr val="008000"/>
              </a:solidFill>
              <a:cs typeface="Courier New" pitchFamily="49" charset="0"/>
            </a:endParaRPr>
          </a:p>
          <a:p>
            <a:pPr>
              <a:lnSpc>
                <a:spcPct val="100000"/>
              </a:lnSpc>
              <a:spcBef>
                <a:spcPts val="0"/>
              </a:spcBef>
            </a:pPr>
            <a:endParaRPr lang="en-US" b="1" dirty="0">
              <a:solidFill>
                <a:srgbClr val="008000"/>
              </a:solidFill>
              <a:cs typeface="Courier New" pitchFamily="49" charset="0"/>
            </a:endParaRPr>
          </a:p>
          <a:p>
            <a:pPr>
              <a:lnSpc>
                <a:spcPct val="100000"/>
              </a:lnSpc>
              <a:spcBef>
                <a:spcPts val="0"/>
              </a:spcBef>
            </a:pPr>
            <a:r>
              <a:rPr lang="en-US" dirty="0"/>
              <a:t>By default cell width is chosen in order to have enough space for the element, but you can choose this:</a:t>
            </a:r>
            <a:r>
              <a:rPr lang="ru-RU" dirty="0"/>
              <a:t> </a:t>
            </a:r>
          </a:p>
          <a:p>
            <a:pPr>
              <a:lnSpc>
                <a:spcPct val="100000"/>
              </a:lnSpc>
              <a:spcBef>
                <a:spcPts val="0"/>
              </a:spcBef>
            </a:pPr>
            <a:r>
              <a:rPr lang="ru-RU" altLang="ru-RU" b="1" dirty="0">
                <a:solidFill>
                  <a:srgbClr val="660E7A"/>
                </a:solidFill>
                <a:cs typeface="Courier New" pitchFamily="49" charset="0"/>
              </a:rPr>
              <a:t>android</a:t>
            </a:r>
            <a:r>
              <a:rPr lang="ru-RU" altLang="ru-RU" b="1" dirty="0">
                <a:solidFill>
                  <a:srgbClr val="0000FF"/>
                </a:solidFill>
                <a:cs typeface="Courier New" pitchFamily="49" charset="0"/>
              </a:rPr>
              <a:t>:stretchColumns=</a:t>
            </a:r>
            <a:r>
              <a:rPr lang="ru-RU" altLang="ru-RU" b="1" dirty="0">
                <a:solidFill>
                  <a:srgbClr val="008000"/>
                </a:solidFill>
                <a:cs typeface="Courier New" pitchFamily="49" charset="0"/>
              </a:rPr>
              <a:t>"*“</a:t>
            </a:r>
            <a:endParaRPr lang="en-US" altLang="ru-RU" b="1" dirty="0">
              <a:solidFill>
                <a:srgbClr val="008000"/>
              </a:solidFill>
              <a:cs typeface="Courier New" pitchFamily="49" charset="0"/>
            </a:endParaRPr>
          </a:p>
          <a:p>
            <a:pPr>
              <a:lnSpc>
                <a:spcPct val="100000"/>
              </a:lnSpc>
              <a:spcBef>
                <a:spcPts val="0"/>
              </a:spcBef>
            </a:pPr>
            <a:endParaRPr lang="en-US" altLang="ru-RU" b="1" dirty="0">
              <a:solidFill>
                <a:srgbClr val="008000"/>
              </a:solidFill>
              <a:cs typeface="Courier New" pitchFamily="49" charset="0"/>
            </a:endParaRPr>
          </a:p>
          <a:p>
            <a:pPr>
              <a:lnSpc>
                <a:spcPct val="100000"/>
              </a:lnSpc>
              <a:spcBef>
                <a:spcPts val="0"/>
              </a:spcBef>
            </a:pPr>
            <a:r>
              <a:rPr lang="en-US" dirty="0"/>
              <a:t>and vice versa (add scrolling): </a:t>
            </a:r>
            <a:r>
              <a:rPr lang="ru-RU" altLang="ru-RU" b="1" dirty="0">
                <a:solidFill>
                  <a:srgbClr val="660E7A"/>
                </a:solidFill>
                <a:cs typeface="Courier New" pitchFamily="49" charset="0"/>
              </a:rPr>
              <a:t>android</a:t>
            </a:r>
            <a:r>
              <a:rPr lang="ru-RU" altLang="ru-RU" b="1" dirty="0">
                <a:solidFill>
                  <a:srgbClr val="0000FF"/>
                </a:solidFill>
                <a:cs typeface="Courier New" pitchFamily="49" charset="0"/>
              </a:rPr>
              <a:t>:s</a:t>
            </a:r>
            <a:r>
              <a:rPr lang="en-US" altLang="ru-RU" b="1" dirty="0" err="1">
                <a:solidFill>
                  <a:srgbClr val="0000FF"/>
                </a:solidFill>
                <a:cs typeface="Courier New" pitchFamily="49" charset="0"/>
              </a:rPr>
              <a:t>hrink</a:t>
            </a:r>
            <a:r>
              <a:rPr lang="ru-RU" altLang="ru-RU" b="1" dirty="0">
                <a:solidFill>
                  <a:srgbClr val="0000FF"/>
                </a:solidFill>
                <a:cs typeface="Courier New" pitchFamily="49" charset="0"/>
              </a:rPr>
              <a:t>Columns=</a:t>
            </a:r>
            <a:r>
              <a:rPr lang="ru-RU" altLang="ru-RU" b="1" dirty="0">
                <a:solidFill>
                  <a:srgbClr val="008000"/>
                </a:solidFill>
                <a:cs typeface="Courier New" pitchFamily="49" charset="0"/>
              </a:rPr>
              <a:t>"</a:t>
            </a:r>
            <a:r>
              <a:rPr lang="en-US" altLang="ru-RU" b="1" dirty="0">
                <a:solidFill>
                  <a:srgbClr val="008000"/>
                </a:solidFill>
                <a:cs typeface="Courier New" pitchFamily="49" charset="0"/>
              </a:rPr>
              <a:t>1,2</a:t>
            </a:r>
            <a:r>
              <a:rPr lang="ru-RU" altLang="ru-RU" b="1" dirty="0">
                <a:solidFill>
                  <a:srgbClr val="008000"/>
                </a:solidFill>
                <a:cs typeface="Courier New" pitchFamily="49" charset="0"/>
              </a:rPr>
              <a:t>"</a:t>
            </a:r>
            <a:endParaRPr lang="en-US" altLang="ru-RU" b="1" dirty="0">
              <a:solidFill>
                <a:srgbClr val="008000"/>
              </a:solidFill>
              <a:cs typeface="Courier New" pitchFamily="49" charset="0"/>
            </a:endParaRPr>
          </a:p>
          <a:p>
            <a:pPr>
              <a:lnSpc>
                <a:spcPct val="100000"/>
              </a:lnSpc>
              <a:spcBef>
                <a:spcPts val="0"/>
              </a:spcBef>
            </a:pPr>
            <a:endParaRPr lang="ru-RU" dirty="0"/>
          </a:p>
          <a:p>
            <a:pPr>
              <a:lnSpc>
                <a:spcPct val="100000"/>
              </a:lnSpc>
              <a:spcBef>
                <a:spcPts val="0"/>
              </a:spcBef>
            </a:pPr>
            <a:r>
              <a:rPr lang="en-US" dirty="0"/>
              <a:t>Collapse columns: </a:t>
            </a:r>
            <a:r>
              <a:rPr lang="ru-RU" altLang="ru-RU" b="1" dirty="0">
                <a:solidFill>
                  <a:srgbClr val="660E7A"/>
                </a:solidFill>
                <a:cs typeface="Courier New" pitchFamily="49" charset="0"/>
              </a:rPr>
              <a:t>android</a:t>
            </a:r>
            <a:r>
              <a:rPr lang="ru-RU" altLang="ru-RU" b="1" dirty="0">
                <a:solidFill>
                  <a:srgbClr val="0000FF"/>
                </a:solidFill>
                <a:cs typeface="Courier New" pitchFamily="49" charset="0"/>
              </a:rPr>
              <a:t>:</a:t>
            </a:r>
            <a:r>
              <a:rPr lang="en-US" altLang="ru-RU" b="1" dirty="0">
                <a:solidFill>
                  <a:srgbClr val="0000FF"/>
                </a:solidFill>
                <a:cs typeface="Courier New" pitchFamily="49" charset="0"/>
              </a:rPr>
              <a:t>collapse</a:t>
            </a:r>
            <a:r>
              <a:rPr lang="ru-RU" altLang="ru-RU" b="1" dirty="0">
                <a:solidFill>
                  <a:srgbClr val="0000FF"/>
                </a:solidFill>
                <a:cs typeface="Courier New" pitchFamily="49" charset="0"/>
              </a:rPr>
              <a:t>Columns=</a:t>
            </a:r>
            <a:r>
              <a:rPr lang="ru-RU" altLang="ru-RU" b="1" dirty="0">
                <a:solidFill>
                  <a:srgbClr val="008000"/>
                </a:solidFill>
                <a:cs typeface="Courier New" pitchFamily="49" charset="0"/>
              </a:rPr>
              <a:t>"</a:t>
            </a:r>
            <a:r>
              <a:rPr lang="en-US" altLang="ru-RU" b="1" dirty="0">
                <a:solidFill>
                  <a:srgbClr val="008000"/>
                </a:solidFill>
                <a:cs typeface="Courier New" pitchFamily="49" charset="0"/>
              </a:rPr>
              <a:t>0</a:t>
            </a:r>
            <a:r>
              <a:rPr lang="ru-RU" altLang="ru-RU" b="1" dirty="0">
                <a:solidFill>
                  <a:srgbClr val="008000"/>
                </a:solidFill>
                <a:cs typeface="Courier New" pitchFamily="49" charset="0"/>
              </a:rPr>
              <a:t>"</a:t>
            </a:r>
            <a:endParaRPr lang="ru-RU" dirty="0"/>
          </a:p>
        </p:txBody>
      </p:sp>
      <p:sp>
        <p:nvSpPr>
          <p:cNvPr id="13" name="Rectangle 12"/>
          <p:cNvSpPr/>
          <p:nvPr/>
        </p:nvSpPr>
        <p:spPr>
          <a:xfrm>
            <a:off x="6726206" y="1014745"/>
            <a:ext cx="5216978" cy="5262979"/>
          </a:xfrm>
          <a:prstGeom prst="rect">
            <a:avLst/>
          </a:prstGeom>
        </p:spPr>
        <p:txBody>
          <a:bodyPr wrap="square">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spcBef>
                <a:spcPct val="0"/>
              </a:spcBef>
              <a:spcAft>
                <a:spcPct val="0"/>
              </a:spcAft>
            </a:pPr>
            <a:r>
              <a:rPr lang="ru-RU" altLang="ru-RU" sz="1400" dirty="0">
                <a:solidFill>
                  <a:srgbClr val="000000"/>
                </a:solidFill>
                <a:latin typeface="Courier New" pitchFamily="49" charset="0"/>
                <a:cs typeface="Courier New" pitchFamily="49" charset="0"/>
              </a:rPr>
              <a:t>&lt;</a:t>
            </a:r>
            <a:r>
              <a:rPr lang="ru-RU" altLang="ru-RU" sz="1400" b="1" dirty="0">
                <a:solidFill>
                  <a:srgbClr val="000080"/>
                </a:solidFill>
                <a:latin typeface="Courier New" pitchFamily="49" charset="0"/>
                <a:cs typeface="Courier New" pitchFamily="49" charset="0"/>
              </a:rPr>
              <a:t>TableLayout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:layout_width=</a:t>
            </a:r>
            <a:r>
              <a:rPr lang="ru-RU" altLang="ru-RU" sz="1400" b="1" dirty="0">
                <a:solidFill>
                  <a:srgbClr val="008000"/>
                </a:solidFill>
                <a:latin typeface="Courier New" pitchFamily="49" charset="0"/>
                <a:cs typeface="Courier New" pitchFamily="49" charset="0"/>
              </a:rPr>
              <a:t>"match_parent"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:layout_height=</a:t>
            </a:r>
            <a:r>
              <a:rPr lang="ru-RU" altLang="ru-RU" sz="1400" b="1" dirty="0">
                <a:solidFill>
                  <a:srgbClr val="008000"/>
                </a:solidFill>
                <a:latin typeface="Courier New" pitchFamily="49" charset="0"/>
                <a:cs typeface="Courier New" pitchFamily="49" charset="0"/>
              </a:rPr>
              <a:t>"match_parent"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:stretchColumns=</a:t>
            </a:r>
            <a:r>
              <a:rPr lang="ru-RU" altLang="ru-RU" sz="1400" b="1" dirty="0">
                <a:solidFill>
                  <a:srgbClr val="008000"/>
                </a:solidFill>
                <a:latin typeface="Courier New" pitchFamily="49" charset="0"/>
                <a:cs typeface="Courier New" pitchFamily="49" charset="0"/>
              </a:rPr>
              <a:t>"*"</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TableRow</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"Button1"</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:layout_column=</a:t>
            </a:r>
            <a:r>
              <a:rPr lang="ru-RU" altLang="ru-RU" sz="1400" b="1" dirty="0">
                <a:solidFill>
                  <a:srgbClr val="008000"/>
                </a:solidFill>
                <a:latin typeface="Courier New" pitchFamily="49" charset="0"/>
                <a:cs typeface="Courier New" pitchFamily="49" charset="0"/>
              </a:rPr>
              <a:t>"1"</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:layout_span=</a:t>
            </a:r>
            <a:r>
              <a:rPr lang="ru-RU" altLang="ru-RU" sz="1400" b="1" dirty="0">
                <a:solidFill>
                  <a:srgbClr val="008000"/>
                </a:solidFill>
                <a:latin typeface="Courier New" pitchFamily="49" charset="0"/>
                <a:cs typeface="Courier New" pitchFamily="49" charset="0"/>
              </a:rPr>
              <a:t>"2"</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TableRow</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TableRow</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"Button2"</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"Button3"</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a:t>
            </a: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"Button4"</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TableRow</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&lt;/</a:t>
            </a:r>
            <a:r>
              <a:rPr lang="ru-RU" altLang="ru-RU" sz="1400" b="1" dirty="0">
                <a:solidFill>
                  <a:srgbClr val="000080"/>
                </a:solidFill>
                <a:latin typeface="Courier New" pitchFamily="49" charset="0"/>
                <a:cs typeface="Courier New" pitchFamily="49" charset="0"/>
              </a:rPr>
              <a:t>TableLayout</a:t>
            </a:r>
            <a:r>
              <a:rPr lang="ru-RU" altLang="ru-RU" sz="1400" dirty="0">
                <a:solidFill>
                  <a:srgbClr val="000000"/>
                </a:solidFill>
                <a:latin typeface="Courier New" pitchFamily="49" charset="0"/>
                <a:cs typeface="Courier New" pitchFamily="49" charset="0"/>
              </a:rPr>
              <a:t>&gt;</a:t>
            </a:r>
            <a:endParaRPr lang="ru-RU" altLang="ru-RU" sz="1400" dirty="0">
              <a:solidFill>
                <a:prstClr val="black"/>
              </a:solidFill>
              <a:latin typeface="Arial" pitchFamily="34" charset="0"/>
              <a:cs typeface="Arial" pitchFamily="34" charset="0"/>
            </a:endParaRPr>
          </a:p>
        </p:txBody>
      </p:sp>
      <p:pic>
        <p:nvPicPr>
          <p:cNvPr id="14" name="Picture 13" descr="D:\layout-2016-02-26-15231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7783" y="1618094"/>
            <a:ext cx="3160395" cy="163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155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Layout Managers: </a:t>
            </a:r>
            <a:r>
              <a:rPr lang="en-US" sz="3600" dirty="0" err="1"/>
              <a:t>GridLayout</a:t>
            </a:r>
            <a:endParaRPr lang="en-US"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39</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5"/>
          <p:cNvSpPr>
            <a:spLocks noGrp="1"/>
          </p:cNvSpPr>
          <p:nvPr/>
        </p:nvSpPr>
        <p:spPr>
          <a:xfrm>
            <a:off x="742951" y="1009899"/>
            <a:ext cx="5048247" cy="320752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You need to specify row and column for each component</a:t>
            </a:r>
            <a:r>
              <a:rPr lang="ru-RU" sz="1800" dirty="0"/>
              <a:t> </a:t>
            </a:r>
          </a:p>
          <a:p>
            <a:r>
              <a:rPr lang="ru-RU" altLang="ru-RU" b="1" dirty="0">
                <a:solidFill>
                  <a:srgbClr val="660E7A"/>
                </a:solidFill>
                <a:latin typeface="Courier New" pitchFamily="49" charset="0"/>
                <a:cs typeface="Courier New" pitchFamily="49" charset="0"/>
              </a:rPr>
              <a:t>android</a:t>
            </a:r>
            <a:r>
              <a:rPr lang="ru-RU" altLang="ru-RU" b="1" dirty="0">
                <a:solidFill>
                  <a:srgbClr val="0000FF"/>
                </a:solidFill>
                <a:latin typeface="Courier New" pitchFamily="49" charset="0"/>
                <a:cs typeface="Courier New" pitchFamily="49" charset="0"/>
              </a:rPr>
              <a:t>:layout_column=</a:t>
            </a:r>
            <a:r>
              <a:rPr lang="ru-RU" altLang="ru-RU" b="1" dirty="0">
                <a:solidFill>
                  <a:srgbClr val="008000"/>
                </a:solidFill>
                <a:latin typeface="Courier New" pitchFamily="49" charset="0"/>
                <a:cs typeface="Courier New" pitchFamily="49" charset="0"/>
              </a:rPr>
              <a:t>"1"</a:t>
            </a:r>
            <a:br>
              <a:rPr lang="ru-RU" altLang="ru-RU" b="1" dirty="0">
                <a:solidFill>
                  <a:srgbClr val="008000"/>
                </a:solidFill>
                <a:latin typeface="Courier New" pitchFamily="49" charset="0"/>
                <a:cs typeface="Courier New" pitchFamily="49" charset="0"/>
              </a:rPr>
            </a:br>
            <a:r>
              <a:rPr lang="ru-RU" altLang="ru-RU" b="1" dirty="0">
                <a:solidFill>
                  <a:srgbClr val="660E7A"/>
                </a:solidFill>
                <a:latin typeface="Courier New" pitchFamily="49" charset="0"/>
                <a:cs typeface="Courier New" pitchFamily="49" charset="0"/>
              </a:rPr>
              <a:t>android</a:t>
            </a:r>
            <a:r>
              <a:rPr lang="ru-RU" altLang="ru-RU" b="1" dirty="0">
                <a:solidFill>
                  <a:srgbClr val="0000FF"/>
                </a:solidFill>
                <a:latin typeface="Courier New" pitchFamily="49" charset="0"/>
                <a:cs typeface="Courier New" pitchFamily="49" charset="0"/>
              </a:rPr>
              <a:t>:layout_row=</a:t>
            </a:r>
            <a:r>
              <a:rPr lang="ru-RU" altLang="ru-RU" b="1" dirty="0">
                <a:solidFill>
                  <a:srgbClr val="008000"/>
                </a:solidFill>
                <a:latin typeface="Courier New" pitchFamily="49" charset="0"/>
                <a:cs typeface="Courier New" pitchFamily="49" charset="0"/>
              </a:rPr>
              <a:t>"1"</a:t>
            </a:r>
            <a:endParaRPr lang="ru-RU" dirty="0">
              <a:latin typeface="Courier New" panose="02070309020205020404" pitchFamily="49" charset="0"/>
              <a:cs typeface="Courier New" panose="02070309020205020404" pitchFamily="49" charset="0"/>
            </a:endParaRPr>
          </a:p>
          <a:p>
            <a:endParaRPr lang="ru-RU" dirty="0"/>
          </a:p>
          <a:p>
            <a:r>
              <a:rPr lang="en-US" sz="1800" dirty="0"/>
              <a:t>Components can be spanned across multiple grid cells:</a:t>
            </a:r>
            <a:endParaRPr lang="ru-RU" sz="1800" dirty="0"/>
          </a:p>
          <a:p>
            <a:r>
              <a:rPr lang="ru-RU" altLang="ru-RU" b="1" dirty="0">
                <a:solidFill>
                  <a:srgbClr val="660E7A"/>
                </a:solidFill>
                <a:latin typeface="Courier New" pitchFamily="49" charset="0"/>
                <a:cs typeface="Courier New" pitchFamily="49" charset="0"/>
              </a:rPr>
              <a:t>android</a:t>
            </a:r>
            <a:r>
              <a:rPr lang="ru-RU" altLang="ru-RU" b="1" dirty="0">
                <a:solidFill>
                  <a:srgbClr val="0000FF"/>
                </a:solidFill>
                <a:latin typeface="Courier New" pitchFamily="49" charset="0"/>
                <a:cs typeface="Courier New" pitchFamily="49" charset="0"/>
              </a:rPr>
              <a:t>:layout_rowSpan=</a:t>
            </a:r>
            <a:r>
              <a:rPr lang="ru-RU" altLang="ru-RU" b="1" dirty="0">
                <a:solidFill>
                  <a:srgbClr val="008000"/>
                </a:solidFill>
                <a:latin typeface="Courier New" pitchFamily="49" charset="0"/>
                <a:cs typeface="Courier New" pitchFamily="49" charset="0"/>
              </a:rPr>
              <a:t>"2"</a:t>
            </a:r>
            <a:endParaRPr lang="ru-RU" dirty="0"/>
          </a:p>
        </p:txBody>
      </p:sp>
      <p:sp>
        <p:nvSpPr>
          <p:cNvPr id="16" name="Text Placeholder 6"/>
          <p:cNvSpPr>
            <a:spLocks noGrp="1"/>
          </p:cNvSpPr>
          <p:nvPr/>
        </p:nvSpPr>
        <p:spPr>
          <a:xfrm>
            <a:off x="6617831" y="1009898"/>
            <a:ext cx="5212219" cy="533375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altLang="ru-RU" sz="1400" dirty="0">
                <a:solidFill>
                  <a:srgbClr val="000000"/>
                </a:solidFill>
                <a:latin typeface="Courier New" pitchFamily="49" charset="0"/>
                <a:cs typeface="Courier New" pitchFamily="49" charset="0"/>
              </a:rPr>
              <a:t>&lt;</a:t>
            </a:r>
            <a:r>
              <a:rPr lang="ru-RU" altLang="ru-RU" sz="1400" b="1" dirty="0">
                <a:solidFill>
                  <a:srgbClr val="000080"/>
                </a:solidFill>
                <a:latin typeface="Courier New" pitchFamily="49" charset="0"/>
                <a:cs typeface="Courier New" pitchFamily="49" charset="0"/>
              </a:rPr>
              <a:t>GridLayout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:layout_width=</a:t>
            </a:r>
            <a:r>
              <a:rPr lang="ru-RU" altLang="ru-RU" sz="1400" b="1" dirty="0">
                <a:solidFill>
                  <a:srgbClr val="008000"/>
                </a:solidFill>
                <a:latin typeface="Courier New" pitchFamily="49" charset="0"/>
                <a:cs typeface="Courier New" pitchFamily="49" charset="0"/>
              </a:rPr>
              <a:t>"match_parent"</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:layout_height=</a:t>
            </a:r>
            <a:r>
              <a:rPr lang="ru-RU" altLang="ru-RU" sz="1400" b="1" dirty="0">
                <a:solidFill>
                  <a:srgbClr val="008000"/>
                </a:solidFill>
                <a:latin typeface="Courier New" pitchFamily="49" charset="0"/>
                <a:cs typeface="Courier New" pitchFamily="49" charset="0"/>
              </a:rPr>
              <a:t>"match_parent"</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:layout_width=</a:t>
            </a:r>
            <a:r>
              <a:rPr lang="ru-RU" altLang="ru-RU" sz="1400" b="1" dirty="0">
                <a:solidFill>
                  <a:srgbClr val="008000"/>
                </a:solidFill>
                <a:latin typeface="Courier New" pitchFamily="49" charset="0"/>
                <a:cs typeface="Courier New" pitchFamily="49" charset="0"/>
              </a:rPr>
              <a:t>"200dp"</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:layout_height=</a:t>
            </a:r>
            <a:r>
              <a:rPr lang="ru-RU" altLang="ru-RU" sz="1400" b="1" dirty="0">
                <a:solidFill>
                  <a:srgbClr val="008000"/>
                </a:solidFill>
                <a:latin typeface="Courier New" pitchFamily="49" charset="0"/>
                <a:cs typeface="Courier New" pitchFamily="49" charset="0"/>
              </a:rPr>
              <a:t>"200dp"</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"Button1"</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:layout_column=</a:t>
            </a:r>
            <a:r>
              <a:rPr lang="ru-RU" altLang="ru-RU" sz="1400" b="1" dirty="0">
                <a:solidFill>
                  <a:srgbClr val="008000"/>
                </a:solidFill>
                <a:latin typeface="Courier New" pitchFamily="49" charset="0"/>
                <a:cs typeface="Courier New" pitchFamily="49" charset="0"/>
              </a:rPr>
              <a:t>"0"</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:layout_row=</a:t>
            </a:r>
            <a:r>
              <a:rPr lang="ru-RU" altLang="ru-RU" sz="1400" b="1" dirty="0">
                <a:solidFill>
                  <a:srgbClr val="008000"/>
                </a:solidFill>
                <a:latin typeface="Courier New" pitchFamily="49" charset="0"/>
                <a:cs typeface="Courier New" pitchFamily="49" charset="0"/>
              </a:rPr>
              <a:t>"0"</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:layout_rowSpan=</a:t>
            </a:r>
            <a:r>
              <a:rPr lang="ru-RU" altLang="ru-RU" sz="1400" b="1" dirty="0">
                <a:solidFill>
                  <a:srgbClr val="008000"/>
                </a:solidFill>
                <a:latin typeface="Courier New" pitchFamily="49" charset="0"/>
                <a:cs typeface="Courier New" pitchFamily="49" charset="0"/>
              </a:rPr>
              <a:t>"2"</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:layout_width=</a:t>
            </a:r>
            <a:r>
              <a:rPr lang="ru-RU" altLang="ru-RU" sz="1400" b="1" dirty="0">
                <a:solidFill>
                  <a:srgbClr val="008000"/>
                </a:solidFill>
                <a:latin typeface="Courier New" pitchFamily="49" charset="0"/>
                <a:cs typeface="Courier New" pitchFamily="49" charset="0"/>
              </a:rPr>
              <a:t>"200dp"</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:layout_height=</a:t>
            </a:r>
            <a:r>
              <a:rPr lang="ru-RU" altLang="ru-RU" sz="1400" b="1" dirty="0">
                <a:solidFill>
                  <a:srgbClr val="008000"/>
                </a:solidFill>
                <a:latin typeface="Courier New" pitchFamily="49" charset="0"/>
                <a:cs typeface="Courier New" pitchFamily="49" charset="0"/>
              </a:rPr>
              <a:t>"100dp"</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"Button2"</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:layout_column=</a:t>
            </a:r>
            <a:r>
              <a:rPr lang="ru-RU" altLang="ru-RU" sz="1400" b="1" dirty="0">
                <a:solidFill>
                  <a:srgbClr val="008000"/>
                </a:solidFill>
                <a:latin typeface="Courier New" pitchFamily="49" charset="0"/>
                <a:cs typeface="Courier New" pitchFamily="49" charset="0"/>
              </a:rPr>
              <a:t>"1"</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    &lt;</a:t>
            </a:r>
            <a:r>
              <a:rPr lang="ru-RU" altLang="ru-RU" sz="1400" b="1" dirty="0">
                <a:solidFill>
                  <a:srgbClr val="000080"/>
                </a:solidFill>
                <a:latin typeface="Courier New" pitchFamily="49" charset="0"/>
                <a:cs typeface="Courier New" pitchFamily="49" charset="0"/>
              </a:rPr>
              <a:t>Button</a:t>
            </a:r>
            <a:br>
              <a:rPr lang="ru-RU" altLang="ru-RU" sz="1400" b="1" dirty="0">
                <a:solidFill>
                  <a:srgbClr val="00008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:layout_width=</a:t>
            </a:r>
            <a:r>
              <a:rPr lang="ru-RU" altLang="ru-RU" sz="1400" b="1" dirty="0">
                <a:solidFill>
                  <a:srgbClr val="008000"/>
                </a:solidFill>
                <a:latin typeface="Courier New" pitchFamily="49" charset="0"/>
                <a:cs typeface="Courier New" pitchFamily="49" charset="0"/>
              </a:rPr>
              <a:t>"400dp"</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:layout_height=</a:t>
            </a:r>
            <a:r>
              <a:rPr lang="ru-RU" altLang="ru-RU" sz="1400" b="1" dirty="0">
                <a:solidFill>
                  <a:srgbClr val="008000"/>
                </a:solidFill>
                <a:latin typeface="Courier New" pitchFamily="49" charset="0"/>
                <a:cs typeface="Courier New" pitchFamily="49" charset="0"/>
              </a:rPr>
              <a:t>"100dp"</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:text=</a:t>
            </a:r>
            <a:r>
              <a:rPr lang="ru-RU" altLang="ru-RU" sz="1400" b="1" dirty="0">
                <a:solidFill>
                  <a:srgbClr val="008000"/>
                </a:solidFill>
                <a:latin typeface="Courier New" pitchFamily="49" charset="0"/>
                <a:cs typeface="Courier New" pitchFamily="49" charset="0"/>
              </a:rPr>
              <a:t>"Button3"</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:layout_column=</a:t>
            </a:r>
            <a:r>
              <a:rPr lang="ru-RU" altLang="ru-RU" sz="1400" b="1" dirty="0">
                <a:solidFill>
                  <a:srgbClr val="008000"/>
                </a:solidFill>
                <a:latin typeface="Courier New" pitchFamily="49" charset="0"/>
                <a:cs typeface="Courier New" pitchFamily="49" charset="0"/>
              </a:rPr>
              <a:t>"1"</a:t>
            </a:r>
            <a:br>
              <a:rPr lang="ru-RU" altLang="ru-RU" sz="1400" b="1" dirty="0">
                <a:solidFill>
                  <a:srgbClr val="008000"/>
                </a:solidFill>
                <a:latin typeface="Courier New" pitchFamily="49" charset="0"/>
                <a:cs typeface="Courier New" pitchFamily="49" charset="0"/>
              </a:rPr>
            </a:br>
            <a:r>
              <a:rPr lang="ru-RU" altLang="ru-RU" sz="1400" b="1" dirty="0">
                <a:solidFill>
                  <a:srgbClr val="008000"/>
                </a:solidFill>
                <a:latin typeface="Courier New" pitchFamily="49" charset="0"/>
                <a:cs typeface="Courier New" pitchFamily="49" charset="0"/>
              </a:rPr>
              <a:t>        </a:t>
            </a:r>
            <a:r>
              <a:rPr lang="ru-RU" altLang="ru-RU" sz="1400" b="1" dirty="0">
                <a:solidFill>
                  <a:srgbClr val="660E7A"/>
                </a:solidFill>
                <a:latin typeface="Courier New" pitchFamily="49" charset="0"/>
                <a:cs typeface="Courier New" pitchFamily="49" charset="0"/>
              </a:rPr>
              <a:t>android</a:t>
            </a:r>
            <a:r>
              <a:rPr lang="ru-RU" altLang="ru-RU" sz="1400" b="1" dirty="0">
                <a:solidFill>
                  <a:srgbClr val="0000FF"/>
                </a:solidFill>
                <a:latin typeface="Courier New" pitchFamily="49" charset="0"/>
                <a:cs typeface="Courier New" pitchFamily="49" charset="0"/>
              </a:rPr>
              <a:t>:layout_row=</a:t>
            </a:r>
            <a:r>
              <a:rPr lang="ru-RU" altLang="ru-RU" sz="1400" b="1" dirty="0">
                <a:solidFill>
                  <a:srgbClr val="008000"/>
                </a:solidFill>
                <a:latin typeface="Courier New" pitchFamily="49" charset="0"/>
                <a:cs typeface="Courier New" pitchFamily="49" charset="0"/>
              </a:rPr>
              <a:t>"1"</a:t>
            </a:r>
            <a:r>
              <a:rPr lang="ru-RU" altLang="ru-RU" sz="1400" dirty="0">
                <a:solidFill>
                  <a:srgbClr val="000000"/>
                </a:solidFill>
                <a:latin typeface="Courier New" pitchFamily="49" charset="0"/>
                <a:cs typeface="Courier New" pitchFamily="49" charset="0"/>
              </a:rPr>
              <a:t>/&gt;</a:t>
            </a:r>
            <a:br>
              <a:rPr lang="ru-RU" altLang="ru-RU" sz="1400" dirty="0">
                <a:solidFill>
                  <a:srgbClr val="000000"/>
                </a:solidFill>
                <a:latin typeface="Courier New" pitchFamily="49" charset="0"/>
                <a:cs typeface="Courier New" pitchFamily="49" charset="0"/>
              </a:rPr>
            </a:br>
            <a:br>
              <a:rPr lang="ru-RU" altLang="ru-RU" sz="1400" dirty="0">
                <a:solidFill>
                  <a:srgbClr val="000000"/>
                </a:solidFill>
                <a:latin typeface="Courier New" pitchFamily="49" charset="0"/>
                <a:cs typeface="Courier New" pitchFamily="49" charset="0"/>
              </a:rPr>
            </a:br>
            <a:r>
              <a:rPr lang="ru-RU" altLang="ru-RU" sz="1400" dirty="0">
                <a:solidFill>
                  <a:srgbClr val="000000"/>
                </a:solidFill>
                <a:latin typeface="Courier New" pitchFamily="49" charset="0"/>
                <a:cs typeface="Courier New" pitchFamily="49" charset="0"/>
              </a:rPr>
              <a:t>&lt;/</a:t>
            </a:r>
            <a:r>
              <a:rPr lang="ru-RU" altLang="ru-RU" sz="1400" b="1" dirty="0">
                <a:solidFill>
                  <a:srgbClr val="000080"/>
                </a:solidFill>
                <a:latin typeface="Courier New" pitchFamily="49" charset="0"/>
                <a:cs typeface="Courier New" pitchFamily="49" charset="0"/>
              </a:rPr>
              <a:t>GridLayout</a:t>
            </a:r>
            <a:r>
              <a:rPr lang="ru-RU" altLang="ru-RU" sz="1400" dirty="0">
                <a:solidFill>
                  <a:srgbClr val="000000"/>
                </a:solidFill>
                <a:latin typeface="Courier New" pitchFamily="49" charset="0"/>
                <a:cs typeface="Courier New" pitchFamily="49" charset="0"/>
              </a:rPr>
              <a:t>&gt;</a:t>
            </a:r>
            <a:endParaRPr lang="ru-RU" altLang="ru-RU" sz="1400" dirty="0">
              <a:solidFill>
                <a:prstClr val="black"/>
              </a:solidFill>
              <a:latin typeface="Arial" pitchFamily="34" charset="0"/>
              <a:cs typeface="Arial" pitchFamily="34" charset="0"/>
            </a:endParaRPr>
          </a:p>
          <a:p>
            <a:endParaRPr lang="ru-RU" dirty="0"/>
          </a:p>
        </p:txBody>
      </p:sp>
      <p:pic>
        <p:nvPicPr>
          <p:cNvPr id="17" name="Picture 16" descr="D:\layout-2016-02-26-15540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6906" y="4060259"/>
            <a:ext cx="3160395" cy="1630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2779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Main Types of Resources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3977287649"/>
              </p:ext>
            </p:extLst>
          </p:nvPr>
        </p:nvGraphicFramePr>
        <p:xfrm>
          <a:off x="566123" y="1076034"/>
          <a:ext cx="11178201" cy="4592084"/>
        </p:xfrm>
        <a:graphic>
          <a:graphicData uri="http://schemas.openxmlformats.org/drawingml/2006/table">
            <a:tbl>
              <a:tblPr/>
              <a:tblGrid>
                <a:gridCol w="1626985">
                  <a:extLst>
                    <a:ext uri="{9D8B030D-6E8A-4147-A177-3AD203B41FA5}">
                      <a16:colId xmlns:a16="http://schemas.microsoft.com/office/drawing/2014/main" val="20000"/>
                    </a:ext>
                  </a:extLst>
                </a:gridCol>
                <a:gridCol w="9551216">
                  <a:extLst>
                    <a:ext uri="{9D8B030D-6E8A-4147-A177-3AD203B41FA5}">
                      <a16:colId xmlns:a16="http://schemas.microsoft.com/office/drawing/2014/main" val="20001"/>
                    </a:ext>
                  </a:extLst>
                </a:gridCol>
              </a:tblGrid>
              <a:tr h="273344">
                <a:tc>
                  <a:txBody>
                    <a:bodyPr/>
                    <a:lstStyle/>
                    <a:p>
                      <a:pPr algn="l" fontAlgn="t"/>
                      <a:r>
                        <a:rPr lang="en-US" sz="1800" b="0" dirty="0">
                          <a:solidFill>
                            <a:srgbClr val="FFFFFF"/>
                          </a:solidFill>
                          <a:effectLst/>
                        </a:rPr>
                        <a:t>Directory</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999999"/>
                    </a:solidFill>
                  </a:tcPr>
                </a:tc>
                <a:tc>
                  <a:txBody>
                    <a:bodyPr/>
                    <a:lstStyle/>
                    <a:p>
                      <a:pPr algn="l" fontAlgn="t"/>
                      <a:r>
                        <a:rPr lang="en-US" sz="1800" b="0">
                          <a:solidFill>
                            <a:srgbClr val="FFFFFF"/>
                          </a:solidFill>
                          <a:effectLst/>
                        </a:rPr>
                        <a:t>Resource Type</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999999"/>
                    </a:solidFill>
                  </a:tcPr>
                </a:tc>
                <a:extLst>
                  <a:ext uri="{0D108BD9-81ED-4DB2-BD59-A6C34878D82A}">
                    <a16:rowId xmlns:a16="http://schemas.microsoft.com/office/drawing/2014/main" val="10000"/>
                  </a:ext>
                </a:extLst>
              </a:tr>
              <a:tr h="291654">
                <a:tc>
                  <a:txBody>
                    <a:bodyPr/>
                    <a:lstStyle/>
                    <a:p>
                      <a:pPr algn="l" fontAlgn="t"/>
                      <a:r>
                        <a:rPr lang="en-US" sz="1800" dirty="0" err="1">
                          <a:effectLst/>
                        </a:rPr>
                        <a:t>anim</a:t>
                      </a:r>
                      <a:r>
                        <a:rPr lang="en-US" sz="1800" dirty="0">
                          <a:effectLst/>
                        </a:rPr>
                        <a:t>/</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800" dirty="0"/>
                        <a:t>XML files that define tween animations. </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r h="2079301">
                <a:tc>
                  <a:txBody>
                    <a:bodyPr/>
                    <a:lstStyle/>
                    <a:p>
                      <a:pPr algn="l" fontAlgn="t"/>
                      <a:r>
                        <a:rPr lang="en-US" sz="1800" dirty="0">
                          <a:effectLst/>
                        </a:rPr>
                        <a:t>drawable/</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800" dirty="0"/>
                        <a:t>Bitmap files (.</a:t>
                      </a:r>
                      <a:r>
                        <a:rPr lang="en-US" sz="1800" dirty="0" err="1"/>
                        <a:t>png</a:t>
                      </a:r>
                      <a:r>
                        <a:rPr lang="en-US" sz="1800" dirty="0"/>
                        <a:t>, .9.png, .jpg, .gif) or XML files that are compiled into the following drawable resource subtypes:</a:t>
                      </a:r>
                    </a:p>
                    <a:p>
                      <a:pPr marL="742950" lvl="1" indent="-285750" algn="l" fontAlgn="t">
                        <a:buFont typeface="Arial" panose="020B0604020202020204" pitchFamily="34" charset="0"/>
                        <a:buChar char="•"/>
                      </a:pPr>
                      <a:r>
                        <a:rPr lang="en-US" sz="1800" dirty="0"/>
                        <a:t>Bitmap files</a:t>
                      </a:r>
                    </a:p>
                    <a:p>
                      <a:pPr marL="742950" lvl="1" indent="-285750" algn="l" fontAlgn="t">
                        <a:buFont typeface="Arial" panose="020B0604020202020204" pitchFamily="34" charset="0"/>
                        <a:buChar char="•"/>
                      </a:pPr>
                      <a:r>
                        <a:rPr lang="en-US" sz="1800" dirty="0"/>
                        <a:t>Nine-Patches (re-sizable bitmaps)</a:t>
                      </a:r>
                    </a:p>
                    <a:p>
                      <a:pPr marL="742950" lvl="1" indent="-285750" algn="l" fontAlgn="t">
                        <a:buFont typeface="Arial" panose="020B0604020202020204" pitchFamily="34" charset="0"/>
                        <a:buChar char="•"/>
                      </a:pPr>
                      <a:r>
                        <a:rPr lang="en-US" sz="1800" dirty="0"/>
                        <a:t>State lists</a:t>
                      </a:r>
                    </a:p>
                    <a:p>
                      <a:pPr marL="742950" lvl="1" indent="-285750" algn="l" fontAlgn="t">
                        <a:buFont typeface="Arial" panose="020B0604020202020204" pitchFamily="34" charset="0"/>
                        <a:buChar char="•"/>
                      </a:pPr>
                      <a:r>
                        <a:rPr lang="en-US" sz="1800" dirty="0"/>
                        <a:t>Shapes</a:t>
                      </a:r>
                    </a:p>
                    <a:p>
                      <a:pPr marL="742950" lvl="1" indent="-285750" algn="l" fontAlgn="t">
                        <a:buFont typeface="Arial" panose="020B0604020202020204" pitchFamily="34" charset="0"/>
                        <a:buChar char="•"/>
                      </a:pPr>
                      <a:r>
                        <a:rPr lang="en-US" sz="1800" dirty="0"/>
                        <a:t>Animation </a:t>
                      </a:r>
                      <a:r>
                        <a:rPr lang="en-US" sz="1800" dirty="0" err="1"/>
                        <a:t>drawables</a:t>
                      </a:r>
                      <a:endParaRPr lang="en-US" sz="1800" dirty="0"/>
                    </a:p>
                    <a:p>
                      <a:pPr marL="742950" lvl="1" indent="-285750" algn="l" fontAlgn="t">
                        <a:buFont typeface="Arial" panose="020B0604020202020204" pitchFamily="34" charset="0"/>
                        <a:buChar char="•"/>
                      </a:pPr>
                      <a:r>
                        <a:rPr lang="en-US" sz="1800" dirty="0"/>
                        <a:t>Other </a:t>
                      </a:r>
                      <a:r>
                        <a:rPr lang="en-US" sz="1800" dirty="0" err="1"/>
                        <a:t>drawables</a:t>
                      </a:r>
                      <a:endParaRPr lang="en-US" sz="1800" dirty="0"/>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4"/>
                  </a:ext>
                </a:extLst>
              </a:tr>
              <a:tr h="273344">
                <a:tc>
                  <a:txBody>
                    <a:bodyPr/>
                    <a:lstStyle/>
                    <a:p>
                      <a:pPr algn="l" fontAlgn="t"/>
                      <a:r>
                        <a:rPr lang="en-US" sz="1800">
                          <a:effectLst/>
                        </a:rPr>
                        <a:t>layout/</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800" dirty="0"/>
                        <a:t>XML files that define a user interface layout. </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6"/>
                  </a:ext>
                </a:extLst>
              </a:tr>
              <a:tr h="273344">
                <a:tc>
                  <a:txBody>
                    <a:bodyPr/>
                    <a:lstStyle/>
                    <a:p>
                      <a:pPr algn="l" fontAlgn="t"/>
                      <a:r>
                        <a:rPr lang="en-US" sz="1800">
                          <a:effectLst/>
                        </a:rPr>
                        <a:t>menu/</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sz="1800" dirty="0"/>
                        <a:t>XML files that define application menus, such as an Options Menu, Context Menu, or Sub Menu.</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7"/>
                  </a:ext>
                </a:extLst>
              </a:tr>
              <a:tr h="531338">
                <a:tc>
                  <a:txBody>
                    <a:bodyPr/>
                    <a:lstStyle/>
                    <a:p>
                      <a:pPr algn="l" fontAlgn="t"/>
                      <a:r>
                        <a:rPr lang="en-US" sz="1800" dirty="0">
                          <a:effectLst/>
                        </a:rPr>
                        <a:t>xml/</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dirty="0"/>
                        <a:t>Arbitrary XML files that can be read at runtime by calling Resources.getXML(). Various XML configuration files must be saved here, such as a searchable configuration.</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8"/>
                  </a:ext>
                </a:extLst>
              </a:tr>
              <a:tr h="652660">
                <a:tc>
                  <a:txBody>
                    <a:bodyPr/>
                    <a:lstStyle/>
                    <a:p>
                      <a:pPr algn="l" fontAlgn="t"/>
                      <a:r>
                        <a:rPr lang="en-US" sz="1800" dirty="0">
                          <a:effectLst/>
                        </a:rPr>
                        <a:t>raw/</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dirty="0"/>
                        <a:t>Arbitrary files to save in their raw form. To open these resources with a raw </a:t>
                      </a:r>
                      <a:r>
                        <a:rPr lang="en-US" dirty="0" err="1"/>
                        <a:t>InputStream</a:t>
                      </a:r>
                      <a:r>
                        <a:rPr lang="en-US" dirty="0"/>
                        <a:t>, call Resources.openRawResource() with the resource ID, which is </a:t>
                      </a:r>
                      <a:r>
                        <a:rPr lang="en-US" dirty="0" err="1"/>
                        <a:t>R.raw.filename</a:t>
                      </a:r>
                      <a:r>
                        <a:rPr lang="en-US" dirty="0"/>
                        <a:t>.</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70490839"/>
                  </a:ext>
                </a:extLst>
              </a:tr>
            </a:tbl>
          </a:graphicData>
        </a:graphic>
      </p:graphicFrame>
    </p:spTree>
    <p:extLst>
      <p:ext uri="{BB962C8B-B14F-4D97-AF65-F5344CB8AC3E}">
        <p14:creationId xmlns:p14="http://schemas.microsoft.com/office/powerpoint/2010/main" val="26948013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5"/>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Layout Managers: </a:t>
            </a:r>
            <a:r>
              <a:rPr lang="en-US" sz="3600" dirty="0" err="1"/>
              <a:t>ConstraintLayout</a:t>
            </a:r>
            <a:endParaRPr lang="en-US"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40</a:t>
            </a:fld>
            <a:endParaRPr lang="en-US" sz="1400" dirty="0"/>
          </a:p>
        </p:txBody>
      </p:sp>
      <p:pic>
        <p:nvPicPr>
          <p:cNvPr id="1028" name="Picture 4" descr="Похожее изображение"/>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pic>
        <p:nvPicPr>
          <p:cNvPr id="7" name="Building interfaces with ConstraintLayout in Android Studio">
            <a:hlinkClick r:id="" action="ppaction://media"/>
            <a:extLst>
              <a:ext uri="{FF2B5EF4-FFF2-40B4-BE49-F238E27FC236}">
                <a16:creationId xmlns:a16="http://schemas.microsoft.com/office/drawing/2014/main" id="{12DA21C7-36CF-43C5-953A-832135D36D4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7406" y="1143000"/>
            <a:ext cx="8128000" cy="4572000"/>
          </a:xfrm>
          <a:prstGeom prst="rect">
            <a:avLst/>
          </a:prstGeom>
        </p:spPr>
      </p:pic>
    </p:spTree>
    <p:extLst>
      <p:ext uri="{BB962C8B-B14F-4D97-AF65-F5344CB8AC3E}">
        <p14:creationId xmlns:p14="http://schemas.microsoft.com/office/powerpoint/2010/main" val="416926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8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2" name="TextBox 1"/>
          <p:cNvSpPr txBox="1"/>
          <p:nvPr/>
        </p:nvSpPr>
        <p:spPr>
          <a:xfrm>
            <a:off x="6096000" y="2468880"/>
            <a:ext cx="6072188" cy="1446550"/>
          </a:xfrm>
          <a:prstGeom prst="rect">
            <a:avLst/>
          </a:prstGeom>
          <a:solidFill>
            <a:srgbClr val="002060"/>
          </a:solidFill>
        </p:spPr>
        <p:txBody>
          <a:bodyPr wrap="square" rtlCol="0">
            <a:spAutoFit/>
          </a:bodyPr>
          <a:lstStyle/>
          <a:p>
            <a:r>
              <a:rPr lang="en-US" sz="4400" dirty="0">
                <a:solidFill>
                  <a:schemeClr val="bg1"/>
                </a:solidFill>
              </a:rPr>
              <a:t>Adapters</a:t>
            </a:r>
          </a:p>
          <a:p>
            <a:endParaRPr lang="ru-RU" sz="4400" dirty="0">
              <a:solidFill>
                <a:schemeClr val="bg1"/>
              </a:solidFill>
            </a:endParaRPr>
          </a:p>
        </p:txBody>
      </p:sp>
    </p:spTree>
    <p:extLst>
      <p:ext uri="{BB962C8B-B14F-4D97-AF65-F5344CB8AC3E}">
        <p14:creationId xmlns:p14="http://schemas.microsoft.com/office/powerpoint/2010/main" val="1727522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Adapters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42</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nvSpPr>
        <p:spPr>
          <a:xfrm>
            <a:off x="426099" y="977806"/>
            <a:ext cx="11389664" cy="525154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Adapters in Android are a bridge between the Adapter View (e.g. </a:t>
            </a:r>
            <a:r>
              <a:rPr lang="en-US" dirty="0" err="1"/>
              <a:t>ListView</a:t>
            </a:r>
            <a:r>
              <a:rPr lang="en-US" dirty="0"/>
              <a:t>) and the underlying data for that view</a:t>
            </a:r>
          </a:p>
          <a:p>
            <a:endParaRPr lang="en-US" sz="1900" dirty="0"/>
          </a:p>
          <a:p>
            <a:pPr lvl="0" fontAlgn="base">
              <a:lnSpc>
                <a:spcPct val="100000"/>
              </a:lnSpc>
              <a:spcBef>
                <a:spcPct val="0"/>
              </a:spcBef>
              <a:spcAft>
                <a:spcPct val="0"/>
              </a:spcAft>
            </a:pPr>
            <a:r>
              <a:rPr lang="ru-RU" altLang="ru-RU" sz="1700" dirty="0">
                <a:solidFill>
                  <a:srgbClr val="000000"/>
                </a:solidFill>
                <a:latin typeface="Courier New" pitchFamily="49" charset="0"/>
                <a:cs typeface="Courier New" pitchFamily="49" charset="0"/>
              </a:rPr>
              <a:t>ArrayAdapter arrayAdapter = </a:t>
            </a:r>
            <a:r>
              <a:rPr lang="ru-RU" altLang="ru-RU" sz="1700" b="1" dirty="0">
                <a:solidFill>
                  <a:srgbClr val="000080"/>
                </a:solidFill>
                <a:latin typeface="Courier New" pitchFamily="49" charset="0"/>
                <a:cs typeface="Courier New" pitchFamily="49" charset="0"/>
              </a:rPr>
              <a:t>new </a:t>
            </a:r>
            <a:r>
              <a:rPr lang="ru-RU" altLang="ru-RU" sz="1700" dirty="0">
                <a:solidFill>
                  <a:srgbClr val="000000"/>
                </a:solidFill>
                <a:latin typeface="Courier New" pitchFamily="49" charset="0"/>
                <a:cs typeface="Courier New" pitchFamily="49" charset="0"/>
              </a:rPr>
              <a:t>ArrayAdapter&lt;String&gt;(</a:t>
            </a:r>
            <a:r>
              <a:rPr lang="ru-RU" altLang="ru-RU" sz="1700" b="1" dirty="0">
                <a:solidFill>
                  <a:srgbClr val="660E7A"/>
                </a:solidFill>
                <a:latin typeface="Courier New" pitchFamily="49" charset="0"/>
                <a:cs typeface="Courier New" pitchFamily="49" charset="0"/>
              </a:rPr>
              <a:t>сontext</a:t>
            </a:r>
            <a:r>
              <a:rPr lang="ru-RU" altLang="ru-RU" sz="1700" dirty="0">
                <a:solidFill>
                  <a:srgbClr val="000000"/>
                </a:solidFill>
                <a:latin typeface="Courier New" pitchFamily="49" charset="0"/>
                <a:cs typeface="Courier New" pitchFamily="49" charset="0"/>
              </a:rPr>
              <a:t>, android.R.layout.</a:t>
            </a:r>
            <a:r>
              <a:rPr lang="ru-RU" altLang="ru-RU" sz="1700" b="1" i="1" dirty="0">
                <a:solidFill>
                  <a:srgbClr val="660E7A"/>
                </a:solidFill>
                <a:latin typeface="Courier New" pitchFamily="49" charset="0"/>
                <a:cs typeface="Courier New" pitchFamily="49" charset="0"/>
              </a:rPr>
              <a:t>simple_list_item_1</a:t>
            </a:r>
            <a:r>
              <a:rPr lang="ru-RU" altLang="ru-RU" sz="1700" dirty="0">
                <a:solidFill>
                  <a:srgbClr val="000000"/>
                </a:solidFill>
                <a:latin typeface="Courier New" pitchFamily="49" charset="0"/>
                <a:cs typeface="Courier New" pitchFamily="49" charset="0"/>
              </a:rPr>
              <a:t>, </a:t>
            </a:r>
            <a:r>
              <a:rPr lang="en-US" altLang="ru-RU" sz="1700" dirty="0">
                <a:solidFill>
                  <a:srgbClr val="000000"/>
                </a:solidFill>
                <a:latin typeface="Courier New" pitchFamily="49" charset="0"/>
                <a:cs typeface="Courier New" pitchFamily="49" charset="0"/>
              </a:rPr>
              <a:t>array</a:t>
            </a:r>
            <a:r>
              <a:rPr lang="ru-RU" altLang="ru-RU" sz="1700" dirty="0">
                <a:solidFill>
                  <a:srgbClr val="000000"/>
                </a:solidFill>
                <a:latin typeface="Courier New" pitchFamily="49" charset="0"/>
                <a:cs typeface="Courier New" pitchFamily="49" charset="0"/>
              </a:rPr>
              <a:t>);</a:t>
            </a:r>
          </a:p>
          <a:p>
            <a:pPr lvl="0" fontAlgn="base">
              <a:lnSpc>
                <a:spcPct val="100000"/>
              </a:lnSpc>
              <a:spcBef>
                <a:spcPct val="0"/>
              </a:spcBef>
              <a:spcAft>
                <a:spcPct val="0"/>
              </a:spcAft>
            </a:pPr>
            <a:endParaRPr lang="ru-RU" altLang="ru-RU" dirty="0">
              <a:solidFill>
                <a:prstClr val="black"/>
              </a:solidFill>
              <a:latin typeface="Arial" pitchFamily="34" charset="0"/>
              <a:cs typeface="Arial" pitchFamily="34" charset="0"/>
            </a:endParaRPr>
          </a:p>
          <a:p>
            <a:r>
              <a:rPr lang="en-US" dirty="0"/>
              <a:t>Parameters:</a:t>
            </a:r>
            <a:endParaRPr lang="ru-RU" dirty="0"/>
          </a:p>
          <a:p>
            <a:pPr marL="285750" indent="-285750">
              <a:buFont typeface="Arial" panose="020B0604020202020204" pitchFamily="34" charset="0"/>
              <a:buChar char="•"/>
            </a:pPr>
            <a:r>
              <a:rPr lang="en-US" dirty="0"/>
              <a:t>context – usually ref to Activity</a:t>
            </a:r>
            <a:endParaRPr lang="ru-RU" dirty="0"/>
          </a:p>
          <a:p>
            <a:pPr marL="285750" indent="-285750">
              <a:buFont typeface="Arial" panose="020B0604020202020204" pitchFamily="34" charset="0"/>
              <a:buChar char="•"/>
            </a:pPr>
            <a:r>
              <a:rPr lang="en-US" dirty="0"/>
              <a:t>array – data array</a:t>
            </a:r>
          </a:p>
          <a:p>
            <a:pPr marL="285750" indent="-285750">
              <a:buFont typeface="Arial" panose="020B0604020202020204" pitchFamily="34" charset="0"/>
              <a:buChar char="•"/>
            </a:pPr>
            <a:r>
              <a:rPr lang="en-US" dirty="0" err="1"/>
              <a:t>resourceID</a:t>
            </a:r>
            <a:r>
              <a:rPr lang="en-US" dirty="0"/>
              <a:t> – resource identifier (Android has built-in system resources, e.g. </a:t>
            </a:r>
            <a:r>
              <a:rPr lang="en-US" dirty="0" err="1"/>
              <a:t>simple_list_item</a:t>
            </a:r>
            <a:r>
              <a:rPr lang="ru-RU" dirty="0"/>
              <a:t>_1</a:t>
            </a:r>
            <a:r>
              <a:rPr lang="en-US" dirty="0"/>
              <a:t>) </a:t>
            </a:r>
          </a:p>
          <a:p>
            <a:endParaRPr lang="en-US" dirty="0"/>
          </a:p>
          <a:p>
            <a:r>
              <a:rPr lang="en-US" dirty="0"/>
              <a:t>Adapters call the </a:t>
            </a:r>
            <a:r>
              <a:rPr lang="en-US" dirty="0" err="1"/>
              <a:t>getView</a:t>
            </a:r>
            <a:r>
              <a:rPr lang="en-US" dirty="0"/>
              <a:t>() method which returns a view for each item within the adapter view. The layout format and the corresponding data for an item within the adapter view is set in the </a:t>
            </a:r>
            <a:r>
              <a:rPr lang="en-US" dirty="0" err="1"/>
              <a:t>getView</a:t>
            </a:r>
            <a:r>
              <a:rPr lang="en-US" dirty="0"/>
              <a:t>() method. </a:t>
            </a:r>
            <a:endParaRPr lang="ru-RU" dirty="0"/>
          </a:p>
          <a:p>
            <a:r>
              <a:rPr lang="en-US" dirty="0"/>
              <a:t>Other adapters:</a:t>
            </a:r>
            <a:endParaRPr lang="ru-RU" dirty="0"/>
          </a:p>
          <a:p>
            <a:pPr marL="285750" indent="-285750">
              <a:buFont typeface="Arial" panose="020B0604020202020204" pitchFamily="34" charset="0"/>
              <a:buChar char="•"/>
            </a:pPr>
            <a:r>
              <a:rPr lang="ru-RU" dirty="0"/>
              <a:t>CursorAdapter – </a:t>
            </a:r>
            <a:r>
              <a:rPr lang="en-US" dirty="0"/>
              <a:t>converts </a:t>
            </a:r>
            <a:r>
              <a:rPr lang="ru-RU" dirty="0"/>
              <a:t>Cursor</a:t>
            </a:r>
            <a:r>
              <a:rPr lang="en-US" dirty="0"/>
              <a:t>,</a:t>
            </a:r>
            <a:r>
              <a:rPr lang="ru-RU" dirty="0"/>
              <a:t> </a:t>
            </a:r>
            <a:r>
              <a:rPr lang="en-US" dirty="0"/>
              <a:t>received from </a:t>
            </a:r>
            <a:r>
              <a:rPr lang="ru-RU" dirty="0"/>
              <a:t>ContentProvider</a:t>
            </a:r>
          </a:p>
          <a:p>
            <a:pPr marL="285750" indent="-285750">
              <a:buFont typeface="Arial" panose="020B0604020202020204" pitchFamily="34" charset="0"/>
              <a:buChar char="•"/>
            </a:pPr>
            <a:r>
              <a:rPr lang="ru-RU" dirty="0"/>
              <a:t>SimpleAdapter – </a:t>
            </a:r>
            <a:r>
              <a:rPr lang="en-US" dirty="0"/>
              <a:t>converts data, received from </a:t>
            </a:r>
            <a:r>
              <a:rPr lang="ru-RU" dirty="0"/>
              <a:t>XML-</a:t>
            </a:r>
            <a:r>
              <a:rPr lang="en-US" dirty="0"/>
              <a:t>file</a:t>
            </a:r>
            <a:endParaRPr lang="ru-RU" dirty="0"/>
          </a:p>
          <a:p>
            <a:endParaRPr lang="en-US" sz="1700" dirty="0"/>
          </a:p>
          <a:p>
            <a:endParaRPr lang="ru-RU" sz="1700" dirty="0"/>
          </a:p>
          <a:p>
            <a:endParaRPr lang="en-US" dirty="0"/>
          </a:p>
        </p:txBody>
      </p:sp>
      <p:pic>
        <p:nvPicPr>
          <p:cNvPr id="4099" name="Picture 3" descr="How Android Adapter wor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5088" y="1905636"/>
            <a:ext cx="5029200" cy="1540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9264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Adapters: </a:t>
            </a:r>
            <a:r>
              <a:rPr lang="en-US" sz="3600" dirty="0" err="1"/>
              <a:t>ListActivity</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43</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a:spLocks noGrp="1"/>
          </p:cNvSpPr>
          <p:nvPr/>
        </p:nvSpPr>
        <p:spPr>
          <a:xfrm>
            <a:off x="426100" y="897636"/>
            <a:ext cx="11517084" cy="314572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altLang="ru-RU" sz="1600" b="1" dirty="0">
                <a:solidFill>
                  <a:srgbClr val="000080"/>
                </a:solidFill>
                <a:latin typeface="Courier New" pitchFamily="49" charset="0"/>
                <a:cs typeface="Courier New" pitchFamily="49" charset="0"/>
              </a:rPr>
              <a:t>public class </a:t>
            </a:r>
            <a:r>
              <a:rPr lang="ru-RU" altLang="ru-RU" sz="1600" dirty="0">
                <a:solidFill>
                  <a:srgbClr val="000000"/>
                </a:solidFill>
                <a:latin typeface="Courier New" pitchFamily="49" charset="0"/>
                <a:cs typeface="Courier New" pitchFamily="49" charset="0"/>
              </a:rPr>
              <a:t>MainActivity </a:t>
            </a:r>
            <a:r>
              <a:rPr lang="ru-RU" altLang="ru-RU" sz="1600" b="1" dirty="0">
                <a:solidFill>
                  <a:srgbClr val="000080"/>
                </a:solidFill>
                <a:latin typeface="Courier New" pitchFamily="49" charset="0"/>
                <a:cs typeface="Courier New" pitchFamily="49" charset="0"/>
              </a:rPr>
              <a:t>extends </a:t>
            </a:r>
            <a:r>
              <a:rPr lang="ru-RU" altLang="ru-RU" sz="1600" dirty="0">
                <a:solidFill>
                  <a:srgbClr val="000000"/>
                </a:solidFill>
                <a:latin typeface="Courier New" pitchFamily="49" charset="0"/>
                <a:cs typeface="Courier New" pitchFamily="49" charset="0"/>
              </a:rPr>
              <a:t>ListActivity {</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t>
            </a:r>
            <a:r>
              <a:rPr lang="ru-RU" altLang="ru-RU" sz="1600" dirty="0">
                <a:solidFill>
                  <a:srgbClr val="808000"/>
                </a:solidFill>
                <a:latin typeface="Courier New" pitchFamily="49" charset="0"/>
                <a:cs typeface="Courier New" pitchFamily="49" charset="0"/>
              </a:rPr>
              <a:t>@Override</a:t>
            </a:r>
            <a:br>
              <a:rPr lang="ru-RU" altLang="ru-RU" sz="1600" dirty="0">
                <a:solidFill>
                  <a:srgbClr val="808000"/>
                </a:solidFill>
                <a:latin typeface="Courier New" pitchFamily="49" charset="0"/>
                <a:cs typeface="Courier New" pitchFamily="49" charset="0"/>
              </a:rPr>
            </a:br>
            <a:r>
              <a:rPr lang="ru-RU" altLang="ru-RU" sz="1600" dirty="0">
                <a:solidFill>
                  <a:srgbClr val="808000"/>
                </a:solidFill>
                <a:latin typeface="Courier New" pitchFamily="49" charset="0"/>
                <a:cs typeface="Courier New" pitchFamily="49" charset="0"/>
              </a:rPr>
              <a:t>    </a:t>
            </a:r>
            <a:r>
              <a:rPr lang="ru-RU" altLang="ru-RU" sz="1600" b="1" dirty="0">
                <a:solidFill>
                  <a:srgbClr val="000080"/>
                </a:solidFill>
                <a:latin typeface="Courier New" pitchFamily="49" charset="0"/>
                <a:cs typeface="Courier New" pitchFamily="49" charset="0"/>
              </a:rPr>
              <a:t>protected void </a:t>
            </a:r>
            <a:r>
              <a:rPr lang="ru-RU" altLang="ru-RU" sz="1600" dirty="0">
                <a:solidFill>
                  <a:srgbClr val="000000"/>
                </a:solidFill>
                <a:latin typeface="Courier New" pitchFamily="49" charset="0"/>
                <a:cs typeface="Courier New" pitchFamily="49" charset="0"/>
              </a:rPr>
              <a:t>onCreate(Bundle savedInstanceState) {</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t>
            </a:r>
            <a:r>
              <a:rPr lang="ru-RU" altLang="ru-RU" sz="1600" b="1" dirty="0">
                <a:solidFill>
                  <a:srgbClr val="000080"/>
                </a:solidFill>
                <a:latin typeface="Courier New" pitchFamily="49" charset="0"/>
                <a:cs typeface="Courier New" pitchFamily="49" charset="0"/>
              </a:rPr>
              <a:t>super</a:t>
            </a:r>
            <a:r>
              <a:rPr lang="ru-RU" altLang="ru-RU" sz="1600" dirty="0">
                <a:solidFill>
                  <a:srgbClr val="000000"/>
                </a:solidFill>
                <a:latin typeface="Courier New" pitchFamily="49" charset="0"/>
                <a:cs typeface="Courier New" pitchFamily="49" charset="0"/>
              </a:rPr>
              <a:t>.onCreate(savedInstanceState);</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String[ ] array = {</a:t>
            </a:r>
            <a:r>
              <a:rPr lang="ru-RU" altLang="ru-RU" sz="1600" b="1" dirty="0">
                <a:solidFill>
                  <a:srgbClr val="008000"/>
                </a:solidFill>
                <a:latin typeface="Courier New" pitchFamily="49" charset="0"/>
                <a:cs typeface="Courier New" pitchFamily="49" charset="0"/>
              </a:rPr>
              <a:t>"this"</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"is"</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"a"</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"really"</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"silly"</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"list"</a:t>
            </a:r>
            <a:r>
              <a:rPr lang="ru-RU" altLang="ru-RU" sz="1600" dirty="0">
                <a:solidFill>
                  <a:srgbClr val="000000"/>
                </a:solidFill>
                <a:latin typeface="Courier New" pitchFamily="49" charset="0"/>
                <a:cs typeface="Courier New" pitchFamily="49" charset="0"/>
              </a:rPr>
              <a:t>};</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ArrayAdapter arrayAdapter = </a:t>
            </a:r>
            <a:r>
              <a:rPr lang="ru-RU" altLang="ru-RU" sz="1600" b="1" dirty="0">
                <a:solidFill>
                  <a:srgbClr val="000080"/>
                </a:solidFill>
                <a:latin typeface="Courier New" pitchFamily="49" charset="0"/>
                <a:cs typeface="Courier New" pitchFamily="49" charset="0"/>
              </a:rPr>
              <a:t>new </a:t>
            </a:r>
            <a:r>
              <a:rPr lang="ru-RU" altLang="ru-RU" sz="1600" dirty="0">
                <a:solidFill>
                  <a:srgbClr val="000000"/>
                </a:solidFill>
                <a:latin typeface="Courier New" pitchFamily="49" charset="0"/>
                <a:cs typeface="Courier New" pitchFamily="49" charset="0"/>
              </a:rPr>
              <a:t>ArrayAdapter&lt;&gt;(</a:t>
            </a:r>
            <a:r>
              <a:rPr lang="ru-RU" altLang="ru-RU" sz="1600" b="1" dirty="0">
                <a:solidFill>
                  <a:srgbClr val="000080"/>
                </a:solidFill>
                <a:latin typeface="Courier New" pitchFamily="49" charset="0"/>
                <a:cs typeface="Courier New" pitchFamily="49" charset="0"/>
              </a:rPr>
              <a:t>this</a:t>
            </a:r>
            <a:r>
              <a:rPr lang="ru-RU" altLang="ru-RU" sz="1600" dirty="0">
                <a:solidFill>
                  <a:srgbClr val="000000"/>
                </a:solidFill>
                <a:latin typeface="Courier New" pitchFamily="49" charset="0"/>
                <a:cs typeface="Courier New" pitchFamily="49" charset="0"/>
              </a:rPr>
              <a:t>, android.R.layout.</a:t>
            </a:r>
            <a:r>
              <a:rPr lang="ru-RU" altLang="ru-RU" sz="1600" b="1" i="1" dirty="0">
                <a:solidFill>
                  <a:srgbClr val="660E7A"/>
                </a:solidFill>
                <a:latin typeface="Courier New" pitchFamily="49" charset="0"/>
                <a:cs typeface="Courier New" pitchFamily="49" charset="0"/>
              </a:rPr>
              <a:t>simple_list_item_1</a:t>
            </a:r>
            <a:r>
              <a:rPr lang="ru-RU" altLang="ru-RU" sz="1600" dirty="0">
                <a:solidFill>
                  <a:srgbClr val="000000"/>
                </a:solidFill>
                <a:latin typeface="Courier New" pitchFamily="49" charset="0"/>
                <a:cs typeface="Courier New" pitchFamily="49" charset="0"/>
              </a:rPr>
              <a:t>, array);</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setListAdapter(arrayAdapter);</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t>
            </a:r>
            <a:br>
              <a:rPr lang="ru-RU" altLang="ru-RU" sz="1600" dirty="0">
                <a:solidFill>
                  <a:srgbClr val="000000"/>
                </a:solidFill>
                <a:latin typeface="Courier New" pitchFamily="49" charset="0"/>
                <a:cs typeface="Courier New" pitchFamily="49" charset="0"/>
              </a:rPr>
            </a:b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t>
            </a:r>
            <a:r>
              <a:rPr lang="ru-RU" altLang="ru-RU" sz="1600" dirty="0">
                <a:solidFill>
                  <a:srgbClr val="808000"/>
                </a:solidFill>
                <a:latin typeface="Courier New" pitchFamily="49" charset="0"/>
                <a:cs typeface="Courier New" pitchFamily="49" charset="0"/>
              </a:rPr>
              <a:t>@Override</a:t>
            </a:r>
            <a:br>
              <a:rPr lang="ru-RU" altLang="ru-RU" sz="1600" dirty="0">
                <a:solidFill>
                  <a:srgbClr val="808000"/>
                </a:solidFill>
                <a:latin typeface="Courier New" pitchFamily="49" charset="0"/>
                <a:cs typeface="Courier New" pitchFamily="49" charset="0"/>
              </a:rPr>
            </a:br>
            <a:r>
              <a:rPr lang="ru-RU" altLang="ru-RU" sz="1600" dirty="0">
                <a:solidFill>
                  <a:srgbClr val="808000"/>
                </a:solidFill>
                <a:latin typeface="Courier New" pitchFamily="49" charset="0"/>
                <a:cs typeface="Courier New" pitchFamily="49" charset="0"/>
              </a:rPr>
              <a:t>    </a:t>
            </a:r>
            <a:r>
              <a:rPr lang="ru-RU" altLang="ru-RU" sz="1600" b="1" dirty="0">
                <a:solidFill>
                  <a:srgbClr val="000080"/>
                </a:solidFill>
                <a:latin typeface="Courier New" pitchFamily="49" charset="0"/>
                <a:cs typeface="Courier New" pitchFamily="49" charset="0"/>
              </a:rPr>
              <a:t>protected void </a:t>
            </a:r>
            <a:r>
              <a:rPr lang="ru-RU" altLang="ru-RU" sz="1600" dirty="0">
                <a:solidFill>
                  <a:srgbClr val="000000"/>
                </a:solidFill>
                <a:latin typeface="Courier New" pitchFamily="49" charset="0"/>
                <a:cs typeface="Courier New" pitchFamily="49" charset="0"/>
              </a:rPr>
              <a:t>onListItemClick(ListView list, View view, </a:t>
            </a:r>
            <a:r>
              <a:rPr lang="ru-RU" altLang="ru-RU" sz="1600" b="1" dirty="0">
                <a:solidFill>
                  <a:srgbClr val="000080"/>
                </a:solidFill>
                <a:latin typeface="Courier New" pitchFamily="49" charset="0"/>
                <a:cs typeface="Courier New" pitchFamily="49" charset="0"/>
              </a:rPr>
              <a:t>int </a:t>
            </a:r>
            <a:r>
              <a:rPr lang="ru-RU" altLang="ru-RU" sz="1600" dirty="0">
                <a:solidFill>
                  <a:srgbClr val="000000"/>
                </a:solidFill>
                <a:latin typeface="Courier New" pitchFamily="49" charset="0"/>
                <a:cs typeface="Courier New" pitchFamily="49" charset="0"/>
              </a:rPr>
              <a:t>position, </a:t>
            </a:r>
            <a:r>
              <a:rPr lang="ru-RU" altLang="ru-RU" sz="1600" b="1" dirty="0">
                <a:solidFill>
                  <a:srgbClr val="000080"/>
                </a:solidFill>
                <a:latin typeface="Courier New" pitchFamily="49" charset="0"/>
                <a:cs typeface="Courier New" pitchFamily="49" charset="0"/>
              </a:rPr>
              <a:t>long </a:t>
            </a:r>
            <a:r>
              <a:rPr lang="ru-RU" altLang="ru-RU" sz="1600" dirty="0">
                <a:solidFill>
                  <a:srgbClr val="000000"/>
                </a:solidFill>
                <a:latin typeface="Courier New" pitchFamily="49" charset="0"/>
                <a:cs typeface="Courier New" pitchFamily="49" charset="0"/>
              </a:rPr>
              <a:t>id) {</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t>
            </a:r>
            <a:r>
              <a:rPr lang="ru-RU" altLang="ru-RU" sz="1600" b="1" dirty="0">
                <a:solidFill>
                  <a:srgbClr val="000080"/>
                </a:solidFill>
                <a:latin typeface="Courier New" pitchFamily="49" charset="0"/>
                <a:cs typeface="Courier New" pitchFamily="49" charset="0"/>
              </a:rPr>
              <a:t>super</a:t>
            </a:r>
            <a:r>
              <a:rPr lang="ru-RU" altLang="ru-RU" sz="1600" dirty="0">
                <a:solidFill>
                  <a:srgbClr val="000000"/>
                </a:solidFill>
                <a:latin typeface="Courier New" pitchFamily="49" charset="0"/>
                <a:cs typeface="Courier New" pitchFamily="49" charset="0"/>
              </a:rPr>
              <a:t>.onListItemClick(list, view, position, id);</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a:t>
            </a:r>
            <a:endParaRPr lang="ru-RU" altLang="ru-RU" sz="1600" dirty="0">
              <a:solidFill>
                <a:prstClr val="black"/>
              </a:solidFill>
              <a:latin typeface="Arial" pitchFamily="34" charset="0"/>
              <a:cs typeface="Arial" pitchFamily="34" charset="0"/>
            </a:endParaRPr>
          </a:p>
        </p:txBody>
      </p:sp>
      <p:pic>
        <p:nvPicPr>
          <p:cNvPr id="13" name="Picture 12" descr="D:\device-2016-02-26-17204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0272" y="4193032"/>
            <a:ext cx="4524375" cy="2303145"/>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11"/>
          <p:cNvSpPr/>
          <p:nvPr/>
        </p:nvSpPr>
        <p:spPr>
          <a:xfrm>
            <a:off x="1695625" y="4622834"/>
            <a:ext cx="2689472" cy="1443540"/>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ListSample</a:t>
            </a:r>
            <a:endParaRPr lang="ru-RU" sz="2000" b="1" dirty="0">
              <a:solidFill>
                <a:schemeClr val="tx1"/>
              </a:solidFill>
            </a:endParaRPr>
          </a:p>
        </p:txBody>
      </p:sp>
    </p:spTree>
    <p:extLst>
      <p:ext uri="{BB962C8B-B14F-4D97-AF65-F5344CB8AC3E}">
        <p14:creationId xmlns:p14="http://schemas.microsoft.com/office/powerpoint/2010/main" val="21222973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Adapters: Spinner</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44</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nvSpPr>
        <p:spPr>
          <a:xfrm>
            <a:off x="426100" y="933149"/>
            <a:ext cx="11403950" cy="45100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altLang="ru-RU" sz="1600" b="1" dirty="0">
                <a:solidFill>
                  <a:srgbClr val="000080"/>
                </a:solidFill>
                <a:latin typeface="Courier New" pitchFamily="49" charset="0"/>
                <a:cs typeface="Courier New" pitchFamily="49" charset="0"/>
              </a:rPr>
              <a:t>public class </a:t>
            </a:r>
            <a:r>
              <a:rPr lang="ru-RU" altLang="ru-RU" sz="1600" dirty="0">
                <a:solidFill>
                  <a:srgbClr val="000000"/>
                </a:solidFill>
                <a:latin typeface="Courier New" pitchFamily="49" charset="0"/>
                <a:cs typeface="Courier New" pitchFamily="49" charset="0"/>
              </a:rPr>
              <a:t>MainActivity </a:t>
            </a:r>
            <a:r>
              <a:rPr lang="ru-RU" altLang="ru-RU" sz="1600" b="1" dirty="0">
                <a:solidFill>
                  <a:srgbClr val="000080"/>
                </a:solidFill>
                <a:latin typeface="Courier New" pitchFamily="49" charset="0"/>
                <a:cs typeface="Courier New" pitchFamily="49" charset="0"/>
              </a:rPr>
              <a:t>extends </a:t>
            </a:r>
            <a:r>
              <a:rPr lang="ru-RU" altLang="ru-RU" sz="1600" dirty="0">
                <a:solidFill>
                  <a:srgbClr val="000000"/>
                </a:solidFill>
                <a:latin typeface="Courier New" pitchFamily="49" charset="0"/>
                <a:cs typeface="Courier New" pitchFamily="49" charset="0"/>
              </a:rPr>
              <a:t>Activity {</a:t>
            </a:r>
            <a:br>
              <a:rPr lang="ru-RU" altLang="ru-RU" sz="1600" dirty="0">
                <a:solidFill>
                  <a:srgbClr val="000000"/>
                </a:solidFill>
                <a:latin typeface="Courier New" pitchFamily="49" charset="0"/>
                <a:cs typeface="Courier New" pitchFamily="49" charset="0"/>
              </a:rPr>
            </a:b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t>
            </a:r>
            <a:r>
              <a:rPr lang="ru-RU" altLang="ru-RU" sz="1600" dirty="0">
                <a:solidFill>
                  <a:srgbClr val="808000"/>
                </a:solidFill>
                <a:latin typeface="Courier New" pitchFamily="49" charset="0"/>
                <a:cs typeface="Courier New" pitchFamily="49" charset="0"/>
              </a:rPr>
              <a:t>@Override</a:t>
            </a:r>
            <a:br>
              <a:rPr lang="ru-RU" altLang="ru-RU" sz="1600" dirty="0">
                <a:solidFill>
                  <a:srgbClr val="808000"/>
                </a:solidFill>
                <a:latin typeface="Courier New" pitchFamily="49" charset="0"/>
                <a:cs typeface="Courier New" pitchFamily="49" charset="0"/>
              </a:rPr>
            </a:br>
            <a:r>
              <a:rPr lang="ru-RU" altLang="ru-RU" sz="1600" dirty="0">
                <a:solidFill>
                  <a:srgbClr val="808000"/>
                </a:solidFill>
                <a:latin typeface="Courier New" pitchFamily="49" charset="0"/>
                <a:cs typeface="Courier New" pitchFamily="49" charset="0"/>
              </a:rPr>
              <a:t>    </a:t>
            </a:r>
            <a:r>
              <a:rPr lang="ru-RU" altLang="ru-RU" sz="1600" b="1" dirty="0">
                <a:solidFill>
                  <a:srgbClr val="000080"/>
                </a:solidFill>
                <a:latin typeface="Courier New" pitchFamily="49" charset="0"/>
                <a:cs typeface="Courier New" pitchFamily="49" charset="0"/>
              </a:rPr>
              <a:t>protected void </a:t>
            </a:r>
            <a:r>
              <a:rPr lang="ru-RU" altLang="ru-RU" sz="1600" dirty="0">
                <a:solidFill>
                  <a:srgbClr val="000000"/>
                </a:solidFill>
                <a:latin typeface="Courier New" pitchFamily="49" charset="0"/>
                <a:cs typeface="Courier New" pitchFamily="49" charset="0"/>
              </a:rPr>
              <a:t>onCreate(Bundle savedInstanceState) {</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t>
            </a:r>
            <a:r>
              <a:rPr lang="ru-RU" altLang="ru-RU" sz="1600" b="1" dirty="0">
                <a:solidFill>
                  <a:srgbClr val="000080"/>
                </a:solidFill>
                <a:latin typeface="Courier New" pitchFamily="49" charset="0"/>
                <a:cs typeface="Courier New" pitchFamily="49" charset="0"/>
              </a:rPr>
              <a:t>super</a:t>
            </a:r>
            <a:r>
              <a:rPr lang="ru-RU" altLang="ru-RU" sz="1600" dirty="0">
                <a:solidFill>
                  <a:srgbClr val="000000"/>
                </a:solidFill>
                <a:latin typeface="Courier New" pitchFamily="49" charset="0"/>
                <a:cs typeface="Courier New" pitchFamily="49" charset="0"/>
              </a:rPr>
              <a:t>.onCreate(savedInstanceState);</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setContentView(R.layout.</a:t>
            </a:r>
            <a:r>
              <a:rPr lang="ru-RU" altLang="ru-RU" sz="1600" b="1" i="1" dirty="0">
                <a:solidFill>
                  <a:srgbClr val="660E7A"/>
                </a:solidFill>
                <a:latin typeface="Courier New" pitchFamily="49" charset="0"/>
                <a:cs typeface="Courier New" pitchFamily="49" charset="0"/>
              </a:rPr>
              <a:t>test</a:t>
            </a:r>
            <a:r>
              <a:rPr lang="ru-RU" altLang="ru-RU" sz="1600" dirty="0">
                <a:solidFill>
                  <a:srgbClr val="000000"/>
                </a:solidFill>
                <a:latin typeface="Courier New" pitchFamily="49" charset="0"/>
                <a:cs typeface="Courier New" pitchFamily="49" charset="0"/>
              </a:rPr>
              <a:t>);        </a:t>
            </a:r>
            <a:endParaRPr lang="en-US" altLang="ru-RU" sz="16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r>
              <a:rPr lang="en-US" altLang="ru-RU" sz="1600" dirty="0">
                <a:solidFill>
                  <a:srgbClr val="000000"/>
                </a:solidFill>
                <a:latin typeface="Courier New" pitchFamily="49" charset="0"/>
                <a:cs typeface="Courier New" pitchFamily="49" charset="0"/>
              </a:rPr>
              <a:t>        </a:t>
            </a:r>
            <a:r>
              <a:rPr lang="ru-RU" altLang="ru-RU" sz="1600" dirty="0">
                <a:solidFill>
                  <a:srgbClr val="000000"/>
                </a:solidFill>
                <a:latin typeface="Courier New" pitchFamily="49" charset="0"/>
                <a:cs typeface="Courier New" pitchFamily="49" charset="0"/>
              </a:rPr>
              <a:t>Spinner spinner = (Spinner) findViewById(R.id.</a:t>
            </a:r>
            <a:r>
              <a:rPr lang="ru-RU" altLang="ru-RU" sz="1600" b="1" i="1" dirty="0">
                <a:solidFill>
                  <a:srgbClr val="660E7A"/>
                </a:solidFill>
                <a:latin typeface="Courier New" pitchFamily="49" charset="0"/>
                <a:cs typeface="Courier New" pitchFamily="49" charset="0"/>
              </a:rPr>
              <a:t>spinner</a:t>
            </a:r>
            <a:r>
              <a:rPr lang="ru-RU" altLang="ru-RU" sz="1600" dirty="0">
                <a:solidFill>
                  <a:srgbClr val="000000"/>
                </a:solidFill>
                <a:latin typeface="Courier New" pitchFamily="49" charset="0"/>
                <a:cs typeface="Courier New" pitchFamily="49" charset="0"/>
              </a:rPr>
              <a:t>);</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String[ ] array = {</a:t>
            </a:r>
            <a:r>
              <a:rPr lang="ru-RU" altLang="ru-RU" sz="1600" b="1" dirty="0">
                <a:solidFill>
                  <a:srgbClr val="008000"/>
                </a:solidFill>
                <a:latin typeface="Courier New" pitchFamily="49" charset="0"/>
                <a:cs typeface="Courier New" pitchFamily="49" charset="0"/>
              </a:rPr>
              <a:t>"this"</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"is"</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"a"</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"really"</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"silly"</a:t>
            </a:r>
            <a:r>
              <a:rPr lang="ru-RU" altLang="ru-RU" sz="1600" dirty="0">
                <a:solidFill>
                  <a:srgbClr val="000000"/>
                </a:solidFill>
                <a:latin typeface="Courier New" pitchFamily="49" charset="0"/>
                <a:cs typeface="Courier New" pitchFamily="49" charset="0"/>
              </a:rPr>
              <a:t>, </a:t>
            </a:r>
            <a:r>
              <a:rPr lang="ru-RU" altLang="ru-RU" sz="1600" b="1" dirty="0">
                <a:solidFill>
                  <a:srgbClr val="008000"/>
                </a:solidFill>
                <a:latin typeface="Courier New" pitchFamily="49" charset="0"/>
                <a:cs typeface="Courier New" pitchFamily="49" charset="0"/>
              </a:rPr>
              <a:t>"list"</a:t>
            </a:r>
            <a:r>
              <a:rPr lang="ru-RU" altLang="ru-RU" sz="1600" dirty="0">
                <a:solidFill>
                  <a:srgbClr val="000000"/>
                </a:solidFill>
                <a:latin typeface="Courier New" pitchFamily="49" charset="0"/>
                <a:cs typeface="Courier New" pitchFamily="49" charset="0"/>
              </a:rPr>
              <a:t>};</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ArrayAdapter arrayAdapter = </a:t>
            </a:r>
            <a:r>
              <a:rPr lang="ru-RU" altLang="ru-RU" sz="1600" b="1" dirty="0">
                <a:solidFill>
                  <a:srgbClr val="000080"/>
                </a:solidFill>
                <a:latin typeface="Courier New" pitchFamily="49" charset="0"/>
                <a:cs typeface="Courier New" pitchFamily="49" charset="0"/>
              </a:rPr>
              <a:t>new </a:t>
            </a:r>
            <a:r>
              <a:rPr lang="ru-RU" altLang="ru-RU" sz="1600" dirty="0">
                <a:solidFill>
                  <a:srgbClr val="000000"/>
                </a:solidFill>
                <a:latin typeface="Courier New" pitchFamily="49" charset="0"/>
                <a:cs typeface="Courier New" pitchFamily="49" charset="0"/>
              </a:rPr>
              <a:t>ArrayAdapter&lt;&gt;(</a:t>
            </a:r>
            <a:r>
              <a:rPr lang="ru-RU" altLang="ru-RU" sz="1600" b="1" dirty="0">
                <a:solidFill>
                  <a:srgbClr val="000080"/>
                </a:solidFill>
                <a:latin typeface="Courier New" pitchFamily="49" charset="0"/>
                <a:cs typeface="Courier New" pitchFamily="49" charset="0"/>
              </a:rPr>
              <a:t>this</a:t>
            </a:r>
            <a:r>
              <a:rPr lang="ru-RU" altLang="ru-RU" sz="1600" dirty="0">
                <a:solidFill>
                  <a:srgbClr val="000000"/>
                </a:solidFill>
                <a:latin typeface="Courier New" pitchFamily="49" charset="0"/>
                <a:cs typeface="Courier New" pitchFamily="49" charset="0"/>
              </a:rPr>
              <a:t>, android.R.layout.</a:t>
            </a:r>
            <a:r>
              <a:rPr lang="ru-RU" altLang="ru-RU" sz="1600" b="1" i="1" dirty="0">
                <a:solidFill>
                  <a:srgbClr val="660E7A"/>
                </a:solidFill>
                <a:latin typeface="Courier New" pitchFamily="49" charset="0"/>
                <a:cs typeface="Courier New" pitchFamily="49" charset="0"/>
              </a:rPr>
              <a:t>simple_list_item_1</a:t>
            </a:r>
            <a:r>
              <a:rPr lang="ru-RU" altLang="ru-RU" sz="1600" dirty="0">
                <a:solidFill>
                  <a:srgbClr val="000000"/>
                </a:solidFill>
                <a:latin typeface="Courier New" pitchFamily="49" charset="0"/>
                <a:cs typeface="Courier New" pitchFamily="49" charset="0"/>
              </a:rPr>
              <a:t>, array);</a:t>
            </a:r>
            <a:endParaRPr lang="en-US" altLang="ru-RU" sz="16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r>
              <a:rPr lang="ru-RU" altLang="ru-RU" sz="1600" dirty="0">
                <a:solidFill>
                  <a:srgbClr val="000000"/>
                </a:solidFill>
                <a:latin typeface="Courier New" pitchFamily="49" charset="0"/>
                <a:cs typeface="Courier New" pitchFamily="49" charset="0"/>
              </a:rPr>
              <a:t>       </a:t>
            </a:r>
            <a:r>
              <a:rPr lang="en-US" altLang="ru-RU" sz="1600" dirty="0">
                <a:solidFill>
                  <a:srgbClr val="000000"/>
                </a:solidFill>
                <a:latin typeface="Courier New" pitchFamily="49" charset="0"/>
                <a:cs typeface="Courier New" pitchFamily="49" charset="0"/>
              </a:rPr>
              <a:t>A</a:t>
            </a:r>
            <a:r>
              <a:rPr lang="ru-RU" altLang="ru-RU" sz="1600" dirty="0">
                <a:solidFill>
                  <a:srgbClr val="000000"/>
                </a:solidFill>
                <a:latin typeface="Courier New" pitchFamily="49" charset="0"/>
                <a:cs typeface="Courier New" pitchFamily="49" charset="0"/>
              </a:rPr>
              <a:t>rrayAdapter.setDropDownViewResource(android.R.layout.</a:t>
            </a:r>
            <a:r>
              <a:rPr lang="ru-RU" altLang="ru-RU" sz="1600" b="1" i="1" dirty="0">
                <a:solidFill>
                  <a:srgbClr val="660E7A"/>
                </a:solidFill>
                <a:latin typeface="Courier New" pitchFamily="49" charset="0"/>
                <a:cs typeface="Courier New" pitchFamily="49" charset="0"/>
              </a:rPr>
              <a:t>simple_spinner_dropdown_item</a:t>
            </a:r>
            <a:r>
              <a:rPr lang="ru-RU" altLang="ru-RU" sz="1600" dirty="0">
                <a:solidFill>
                  <a:srgbClr val="000000"/>
                </a:solidFill>
                <a:latin typeface="Courier New" pitchFamily="49" charset="0"/>
                <a:cs typeface="Courier New" pitchFamily="49" charset="0"/>
              </a:rPr>
              <a:t>);</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spinner.setAdapter(arrayAdapter);</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    }</a:t>
            </a:r>
            <a:br>
              <a:rPr lang="ru-RU" altLang="ru-RU" sz="1600" dirty="0">
                <a:solidFill>
                  <a:srgbClr val="000000"/>
                </a:solidFill>
                <a:latin typeface="Courier New" pitchFamily="49" charset="0"/>
                <a:cs typeface="Courier New" pitchFamily="49" charset="0"/>
              </a:rPr>
            </a:br>
            <a:r>
              <a:rPr lang="ru-RU" altLang="ru-RU" sz="1600" dirty="0">
                <a:solidFill>
                  <a:srgbClr val="000000"/>
                </a:solidFill>
                <a:latin typeface="Courier New" pitchFamily="49" charset="0"/>
                <a:cs typeface="Courier New" pitchFamily="49" charset="0"/>
              </a:rPr>
              <a:t>}</a:t>
            </a:r>
            <a:endParaRPr lang="ru-RU" altLang="ru-RU" sz="1600" dirty="0">
              <a:solidFill>
                <a:prstClr val="black"/>
              </a:solidFill>
              <a:latin typeface="Courier New" panose="02070309020205020404" pitchFamily="49" charset="0"/>
              <a:cs typeface="Courier New" panose="02070309020205020404" pitchFamily="49" charset="0"/>
            </a:endParaRPr>
          </a:p>
          <a:p>
            <a:endParaRPr lang="ru-RU" dirty="0"/>
          </a:p>
        </p:txBody>
      </p:sp>
      <p:pic>
        <p:nvPicPr>
          <p:cNvPr id="14" name="Picture 13" descr="D:\device-2016-02-26-17564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95530" y="3893170"/>
            <a:ext cx="4524375" cy="2303145"/>
          </a:xfrm>
          <a:prstGeom prst="rect">
            <a:avLst/>
          </a:prstGeom>
          <a:noFill/>
          <a:extLst>
            <a:ext uri="{909E8E84-426E-40DD-AFC4-6F175D3DCCD1}">
              <a14:hiddenFill xmlns:a14="http://schemas.microsoft.com/office/drawing/2010/main">
                <a:solidFill>
                  <a:srgbClr val="FFFFFF"/>
                </a:solidFill>
              </a14:hiddenFill>
            </a:ext>
          </a:extLst>
        </p:spPr>
      </p:pic>
      <p:sp>
        <p:nvSpPr>
          <p:cNvPr id="13" name="Cloud 12"/>
          <p:cNvSpPr/>
          <p:nvPr/>
        </p:nvSpPr>
        <p:spPr>
          <a:xfrm>
            <a:off x="1420740" y="4322972"/>
            <a:ext cx="2879798" cy="1443540"/>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SpinnerSample</a:t>
            </a:r>
            <a:endParaRPr lang="ru-RU" sz="2000" b="1" dirty="0">
              <a:solidFill>
                <a:schemeClr val="tx1"/>
              </a:solidFill>
            </a:endParaRPr>
          </a:p>
        </p:txBody>
      </p:sp>
    </p:spTree>
    <p:extLst>
      <p:ext uri="{BB962C8B-B14F-4D97-AF65-F5344CB8AC3E}">
        <p14:creationId xmlns:p14="http://schemas.microsoft.com/office/powerpoint/2010/main" val="1074603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Overview</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45</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8AE45C-C5DD-4574-88E0-F5B017172B48}"/>
              </a:ext>
            </a:extLst>
          </p:cNvPr>
          <p:cNvSpPr/>
          <p:nvPr/>
        </p:nvSpPr>
        <p:spPr>
          <a:xfrm>
            <a:off x="426097" y="999633"/>
            <a:ext cx="10639169" cy="3970318"/>
          </a:xfrm>
          <a:prstGeom prst="rect">
            <a:avLst/>
          </a:prstGeom>
        </p:spPr>
        <p:txBody>
          <a:bodyPr wrap="square">
            <a:spAutoFit/>
          </a:bodyPr>
          <a:lstStyle/>
          <a:p>
            <a:r>
              <a:rPr lang="en-US" dirty="0"/>
              <a:t>RecyclerView is a UI component which allows us to create scrolling list. </a:t>
            </a:r>
          </a:p>
          <a:p>
            <a:endParaRPr lang="en-US" dirty="0"/>
          </a:p>
          <a:p>
            <a:r>
              <a:rPr lang="en-US" dirty="0"/>
              <a:t>To implement a RecyclerView we have to create the following: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RecyclerView which we should add to our screen layout,</a:t>
            </a:r>
          </a:p>
          <a:p>
            <a:pPr marL="285750" indent="-285750">
              <a:buFont typeface="Arial" panose="020B0604020202020204" pitchFamily="34" charset="0"/>
              <a:buChar char="•"/>
            </a:pPr>
            <a:r>
              <a:rPr lang="en-US" dirty="0"/>
              <a:t>a layout for each row in the list,</a:t>
            </a:r>
          </a:p>
          <a:p>
            <a:pPr marL="285750" indent="-285750">
              <a:buFont typeface="Arial" panose="020B0604020202020204" pitchFamily="34" charset="0"/>
              <a:buChar char="•"/>
            </a:pPr>
            <a:r>
              <a:rPr lang="en-US" dirty="0"/>
              <a:t>an adapter which holds the data and binds them to the list.</a:t>
            </a:r>
          </a:p>
          <a:p>
            <a:endParaRPr lang="en-US" dirty="0"/>
          </a:p>
          <a:p>
            <a:r>
              <a:rPr lang="en-US" dirty="0"/>
              <a:t>The views in the list are represented by view holder objects. These objects are instances of a class you define by extending </a:t>
            </a:r>
            <a:r>
              <a:rPr lang="en-US" dirty="0" err="1"/>
              <a:t>RecyclerView.ViewHolder</a:t>
            </a:r>
            <a:r>
              <a:rPr lang="en-US" dirty="0"/>
              <a:t>. Each view holder is in charge of displaying a single item with a view. For example, if your list shows music collection, each view holder might represent a single album. The RecyclerView creates only as many view holders as are needed to display the on-screen portion of the dynamic content, plus a few extra. As the user scrolls through the list, the RecyclerView takes the off-screen views and rebinds them to the data which is scrolling onto the screen.</a:t>
            </a:r>
          </a:p>
        </p:txBody>
      </p:sp>
    </p:spTree>
    <p:extLst>
      <p:ext uri="{BB962C8B-B14F-4D97-AF65-F5344CB8AC3E}">
        <p14:creationId xmlns:p14="http://schemas.microsoft.com/office/powerpoint/2010/main" val="26069246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add the support library</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46</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6376323-72E4-4BAD-9DE0-423FEECCB91A}"/>
              </a:ext>
            </a:extLst>
          </p:cNvPr>
          <p:cNvSpPr/>
          <p:nvPr/>
        </p:nvSpPr>
        <p:spPr>
          <a:xfrm>
            <a:off x="426098" y="1076034"/>
            <a:ext cx="11091232" cy="2031325"/>
          </a:xfrm>
          <a:prstGeom prst="rect">
            <a:avLst/>
          </a:prstGeom>
        </p:spPr>
        <p:txBody>
          <a:bodyPr wrap="square">
            <a:spAutoFit/>
          </a:bodyPr>
          <a:lstStyle/>
          <a:p>
            <a:r>
              <a:rPr lang="en-US" dirty="0"/>
              <a:t>To access the RecyclerView widget, you need to add the v7 Support Libraries to your project as follows:</a:t>
            </a:r>
          </a:p>
          <a:p>
            <a:endParaRPr lang="en-US" dirty="0"/>
          </a:p>
          <a:p>
            <a:pPr marL="342900" indent="-342900">
              <a:buFont typeface="+mj-lt"/>
              <a:buAutoNum type="arabicPeriod"/>
            </a:pPr>
            <a:r>
              <a:rPr lang="en-US" dirty="0"/>
              <a:t>Open the </a:t>
            </a:r>
            <a:r>
              <a:rPr lang="en-US" dirty="0" err="1"/>
              <a:t>build.gradle</a:t>
            </a:r>
            <a:r>
              <a:rPr lang="en-US" dirty="0"/>
              <a:t> file for your app module.</a:t>
            </a:r>
          </a:p>
          <a:p>
            <a:pPr marL="342900" indent="-342900">
              <a:buFont typeface="+mj-lt"/>
              <a:buAutoNum type="arabicPeriod"/>
            </a:pPr>
            <a:r>
              <a:rPr lang="en-US" dirty="0"/>
              <a:t>Add the support library to the dependencies section.</a:t>
            </a:r>
          </a:p>
          <a:p>
            <a:pPr lvl="1"/>
            <a:r>
              <a:rPr lang="en-US" b="1" dirty="0"/>
              <a:t>dependencies {</a:t>
            </a:r>
          </a:p>
          <a:p>
            <a:pPr lvl="1"/>
            <a:r>
              <a:rPr lang="en-US" b="1" dirty="0"/>
              <a:t>	implementation 'com.android.support:recyclerview-v7:28.0.0'</a:t>
            </a:r>
          </a:p>
          <a:p>
            <a:pPr lvl="1"/>
            <a:r>
              <a:rPr lang="en-US" b="1" dirty="0"/>
              <a:t>}</a:t>
            </a:r>
          </a:p>
        </p:txBody>
      </p:sp>
    </p:spTree>
    <p:extLst>
      <p:ext uri="{BB962C8B-B14F-4D97-AF65-F5344CB8AC3E}">
        <p14:creationId xmlns:p14="http://schemas.microsoft.com/office/powerpoint/2010/main" val="3160523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add to the layout</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47</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6376323-72E4-4BAD-9DE0-423FEECCB91A}"/>
              </a:ext>
            </a:extLst>
          </p:cNvPr>
          <p:cNvSpPr/>
          <p:nvPr/>
        </p:nvSpPr>
        <p:spPr>
          <a:xfrm>
            <a:off x="426098" y="1076034"/>
            <a:ext cx="8738450" cy="4524315"/>
          </a:xfrm>
          <a:prstGeom prst="rect">
            <a:avLst/>
          </a:prstGeom>
        </p:spPr>
        <p:txBody>
          <a:bodyPr wrap="square">
            <a:spAutoFit/>
          </a:bodyPr>
          <a:lstStyle/>
          <a:p>
            <a:r>
              <a:rPr lang="en-US" dirty="0"/>
              <a:t>&lt;?xml version="1.0" encoding="utf-8"?&gt;</a:t>
            </a:r>
          </a:p>
          <a:p>
            <a:r>
              <a:rPr lang="en-US" dirty="0"/>
              <a:t>&lt;</a:t>
            </a:r>
            <a:r>
              <a:rPr lang="en-US" dirty="0" err="1"/>
              <a:t>android.support.constraint.ConstraintLayout</a:t>
            </a:r>
            <a:endParaRPr lang="en-US" dirty="0"/>
          </a:p>
          <a:p>
            <a:r>
              <a:rPr lang="en-US" dirty="0"/>
              <a:t>    </a:t>
            </a:r>
            <a:r>
              <a:rPr lang="en-US" dirty="0" err="1"/>
              <a:t>xmlns:android</a:t>
            </a:r>
            <a:r>
              <a:rPr lang="en-US" dirty="0"/>
              <a:t>="http://schemas.android.com/</a:t>
            </a:r>
            <a:r>
              <a:rPr lang="en-US" dirty="0" err="1"/>
              <a:t>apk</a:t>
            </a:r>
            <a:r>
              <a:rPr lang="en-US" dirty="0"/>
              <a:t>/res/android"</a:t>
            </a:r>
          </a:p>
          <a:p>
            <a:r>
              <a:rPr lang="en-US" dirty="0"/>
              <a:t>    </a:t>
            </a:r>
            <a:r>
              <a:rPr lang="en-US" dirty="0" err="1"/>
              <a:t>xmlns:app</a:t>
            </a:r>
            <a:r>
              <a:rPr lang="en-US" dirty="0"/>
              <a:t>="http://schemas.android.com/</a:t>
            </a:r>
            <a:r>
              <a:rPr lang="en-US" dirty="0" err="1"/>
              <a:t>apk</a:t>
            </a:r>
            <a:r>
              <a:rPr lang="en-US" dirty="0"/>
              <a:t>/res-auto"</a:t>
            </a:r>
          </a:p>
          <a:p>
            <a:r>
              <a:rPr lang="en-US" dirty="0"/>
              <a:t>    </a:t>
            </a:r>
            <a:r>
              <a:rPr lang="en-US" dirty="0" err="1"/>
              <a:t>xmlns:tools</a:t>
            </a:r>
            <a:r>
              <a:rPr lang="en-US" dirty="0"/>
              <a:t>="http://schemas.android.com/tools"</a:t>
            </a:r>
          </a:p>
          <a:p>
            <a:r>
              <a:rPr lang="en-US" dirty="0"/>
              <a:t>    </a:t>
            </a:r>
            <a:r>
              <a:rPr lang="en-US" dirty="0" err="1"/>
              <a:t>android:layout_width</a:t>
            </a:r>
            <a:r>
              <a:rPr lang="en-US" dirty="0"/>
              <a:t>="</a:t>
            </a:r>
            <a:r>
              <a:rPr lang="en-US" dirty="0" err="1"/>
              <a:t>match_parent</a:t>
            </a:r>
            <a:r>
              <a:rPr lang="en-US" dirty="0"/>
              <a:t>"</a:t>
            </a:r>
          </a:p>
          <a:p>
            <a:r>
              <a:rPr lang="en-US" dirty="0"/>
              <a:t>    </a:t>
            </a:r>
            <a:r>
              <a:rPr lang="en-US" dirty="0" err="1"/>
              <a:t>android:layout_height</a:t>
            </a:r>
            <a:r>
              <a:rPr lang="en-US" dirty="0"/>
              <a:t>="</a:t>
            </a:r>
            <a:r>
              <a:rPr lang="en-US" dirty="0" err="1"/>
              <a:t>match_parent</a:t>
            </a:r>
            <a:r>
              <a:rPr lang="en-US" dirty="0"/>
              <a:t>"</a:t>
            </a:r>
          </a:p>
          <a:p>
            <a:r>
              <a:rPr lang="en-US" dirty="0"/>
              <a:t>    </a:t>
            </a:r>
            <a:r>
              <a:rPr lang="en-US" dirty="0" err="1"/>
              <a:t>tools:context</a:t>
            </a:r>
            <a:r>
              <a:rPr lang="en-US" dirty="0"/>
              <a:t>=".</a:t>
            </a:r>
            <a:r>
              <a:rPr lang="en-US" dirty="0" err="1"/>
              <a:t>MainActivity</a:t>
            </a:r>
            <a:r>
              <a:rPr lang="en-US" dirty="0"/>
              <a:t>"&gt;</a:t>
            </a:r>
          </a:p>
          <a:p>
            <a:endParaRPr lang="en-US" dirty="0"/>
          </a:p>
          <a:p>
            <a:r>
              <a:rPr lang="en-US" dirty="0"/>
              <a:t>    </a:t>
            </a:r>
            <a:r>
              <a:rPr lang="en-US" b="1" dirty="0"/>
              <a:t>&lt;android.support.v7.widget.RecyclerView</a:t>
            </a:r>
          </a:p>
          <a:p>
            <a:r>
              <a:rPr lang="en-US" b="1" dirty="0"/>
              <a:t>        </a:t>
            </a:r>
            <a:r>
              <a:rPr lang="en-US" b="1" dirty="0" err="1"/>
              <a:t>android:id</a:t>
            </a:r>
            <a:r>
              <a:rPr lang="en-US" b="1" dirty="0"/>
              <a:t>="@+id/</a:t>
            </a:r>
            <a:r>
              <a:rPr lang="en-US" b="1" dirty="0" err="1"/>
              <a:t>my_recycler_view</a:t>
            </a:r>
            <a:r>
              <a:rPr lang="en-US" b="1" dirty="0"/>
              <a:t>"</a:t>
            </a:r>
          </a:p>
          <a:p>
            <a:r>
              <a:rPr lang="en-US" b="1" dirty="0"/>
              <a:t>        </a:t>
            </a:r>
            <a:r>
              <a:rPr lang="en-US" b="1" dirty="0" err="1"/>
              <a:t>android:scrollbars</a:t>
            </a:r>
            <a:r>
              <a:rPr lang="en-US" b="1" dirty="0"/>
              <a:t>="vertical"</a:t>
            </a:r>
          </a:p>
          <a:p>
            <a:r>
              <a:rPr lang="en-US" b="1" dirty="0"/>
              <a:t>        </a:t>
            </a:r>
            <a:r>
              <a:rPr lang="en-US" b="1" dirty="0" err="1"/>
              <a:t>android:layout_width</a:t>
            </a:r>
            <a:r>
              <a:rPr lang="en-US" b="1" dirty="0"/>
              <a:t>="</a:t>
            </a:r>
            <a:r>
              <a:rPr lang="en-US" b="1" dirty="0" err="1"/>
              <a:t>match_parent</a:t>
            </a:r>
            <a:r>
              <a:rPr lang="en-US" b="1" dirty="0"/>
              <a:t>"</a:t>
            </a:r>
          </a:p>
          <a:p>
            <a:r>
              <a:rPr lang="en-US" b="1" dirty="0"/>
              <a:t>        </a:t>
            </a:r>
            <a:r>
              <a:rPr lang="en-US" b="1" dirty="0" err="1"/>
              <a:t>android:layout_height</a:t>
            </a:r>
            <a:r>
              <a:rPr lang="en-US" b="1" dirty="0"/>
              <a:t>="</a:t>
            </a:r>
            <a:r>
              <a:rPr lang="en-US" b="1" dirty="0" err="1"/>
              <a:t>match_parent</a:t>
            </a:r>
            <a:r>
              <a:rPr lang="en-US" b="1" dirty="0"/>
              <a:t>"/&gt;</a:t>
            </a:r>
          </a:p>
          <a:p>
            <a:endParaRPr lang="en-US" dirty="0"/>
          </a:p>
          <a:p>
            <a:r>
              <a:rPr lang="en-US" dirty="0"/>
              <a:t>&lt;/</a:t>
            </a:r>
            <a:r>
              <a:rPr lang="en-US" dirty="0" err="1"/>
              <a:t>android.support.constraint.ConstraintLayout</a:t>
            </a:r>
            <a:r>
              <a:rPr lang="en-US" dirty="0"/>
              <a:t>&gt;</a:t>
            </a:r>
            <a:endParaRPr lang="en-US" b="1" dirty="0"/>
          </a:p>
        </p:txBody>
      </p:sp>
    </p:spTree>
    <p:extLst>
      <p:ext uri="{BB962C8B-B14F-4D97-AF65-F5344CB8AC3E}">
        <p14:creationId xmlns:p14="http://schemas.microsoft.com/office/powerpoint/2010/main" val="8129398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add to the activity</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48</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828BF2-4704-4FAE-BC44-DF54D4F629C1}"/>
              </a:ext>
            </a:extLst>
          </p:cNvPr>
          <p:cNvSpPr/>
          <p:nvPr/>
        </p:nvSpPr>
        <p:spPr>
          <a:xfrm>
            <a:off x="470506" y="970826"/>
            <a:ext cx="11385872" cy="923330"/>
          </a:xfrm>
          <a:prstGeom prst="rect">
            <a:avLst/>
          </a:prstGeom>
        </p:spPr>
        <p:txBody>
          <a:bodyPr wrap="square">
            <a:spAutoFit/>
          </a:bodyPr>
          <a:lstStyle/>
          <a:p>
            <a:r>
              <a:rPr lang="en-US" dirty="0"/>
              <a:t>On the created RecyclerView instance we have to set a </a:t>
            </a:r>
            <a:r>
              <a:rPr lang="en-US" dirty="0" err="1"/>
              <a:t>LayoutManager</a:t>
            </a:r>
            <a:r>
              <a:rPr lang="en-US" dirty="0"/>
              <a:t>. A </a:t>
            </a:r>
            <a:r>
              <a:rPr lang="en-US" dirty="0" err="1"/>
              <a:t>LayoutManager</a:t>
            </a:r>
            <a:r>
              <a:rPr lang="en-US" dirty="0"/>
              <a:t> is responsible for measuring and positioning item views within a RecyclerView as well as determining the policy for when to recycle item views that are no longer visible to the user. So basically, it means that the </a:t>
            </a:r>
            <a:r>
              <a:rPr lang="en-US" dirty="0" err="1"/>
              <a:t>LayoutManager</a:t>
            </a:r>
            <a:r>
              <a:rPr lang="en-US" dirty="0"/>
              <a:t> is </a:t>
            </a:r>
            <a:r>
              <a:rPr lang="en-US" dirty="0" err="1"/>
              <a:t>layouting</a:t>
            </a:r>
            <a:r>
              <a:rPr lang="en-US" dirty="0"/>
              <a:t> the list in a chosen way. </a:t>
            </a:r>
          </a:p>
        </p:txBody>
      </p:sp>
      <p:sp>
        <p:nvSpPr>
          <p:cNvPr id="5" name="Rectangle 4">
            <a:extLst>
              <a:ext uri="{FF2B5EF4-FFF2-40B4-BE49-F238E27FC236}">
                <a16:creationId xmlns:a16="http://schemas.microsoft.com/office/drawing/2014/main" id="{2770B44B-B9CA-45CF-A7DC-5B930D4FA94A}"/>
              </a:ext>
            </a:extLst>
          </p:cNvPr>
          <p:cNvSpPr/>
          <p:nvPr/>
        </p:nvSpPr>
        <p:spPr>
          <a:xfrm>
            <a:off x="470505" y="2497067"/>
            <a:ext cx="10073085" cy="2031325"/>
          </a:xfrm>
          <a:prstGeom prst="rect">
            <a:avLst/>
          </a:prstGeom>
        </p:spPr>
        <p:txBody>
          <a:bodyPr wrap="square">
            <a:spAutoFit/>
          </a:bodyPr>
          <a:lstStyle/>
          <a:p>
            <a:r>
              <a:rPr lang="en-US" b="1" dirty="0"/>
              <a:t>@Override</a:t>
            </a:r>
          </a:p>
          <a:p>
            <a:r>
              <a:rPr lang="en-US" b="1" dirty="0"/>
              <a:t>protected void </a:t>
            </a:r>
            <a:r>
              <a:rPr lang="en-US" b="1" dirty="0" err="1"/>
              <a:t>onCreate</a:t>
            </a:r>
            <a:r>
              <a:rPr lang="en-US" b="1" dirty="0"/>
              <a:t>(Bundle </a:t>
            </a:r>
            <a:r>
              <a:rPr lang="en-US" b="1" dirty="0" err="1"/>
              <a:t>savedInstanceState</a:t>
            </a:r>
            <a:r>
              <a:rPr lang="en-US" b="1" dirty="0"/>
              <a:t>) {</a:t>
            </a:r>
          </a:p>
          <a:p>
            <a:r>
              <a:rPr lang="en-US" b="1" dirty="0"/>
              <a:t>        </a:t>
            </a:r>
            <a:r>
              <a:rPr lang="en-US" b="1" dirty="0" err="1"/>
              <a:t>super.onCreate</a:t>
            </a:r>
            <a:r>
              <a:rPr lang="en-US" b="1" dirty="0"/>
              <a:t>(</a:t>
            </a:r>
            <a:r>
              <a:rPr lang="en-US" b="1" dirty="0" err="1"/>
              <a:t>savedInstanceState</a:t>
            </a:r>
            <a:r>
              <a:rPr lang="en-US" b="1" dirty="0"/>
              <a:t>);</a:t>
            </a:r>
          </a:p>
          <a:p>
            <a:r>
              <a:rPr lang="en-US" b="1" dirty="0"/>
              <a:t>        </a:t>
            </a:r>
            <a:r>
              <a:rPr lang="en-US" b="1" dirty="0" err="1"/>
              <a:t>setContentView</a:t>
            </a:r>
            <a:r>
              <a:rPr lang="en-US" b="1" dirty="0"/>
              <a:t>(</a:t>
            </a:r>
            <a:r>
              <a:rPr lang="en-US" b="1" dirty="0" err="1"/>
              <a:t>R.layout.activity_main</a:t>
            </a:r>
            <a:r>
              <a:rPr lang="en-US" b="1" dirty="0"/>
              <a:t>);</a:t>
            </a:r>
          </a:p>
          <a:p>
            <a:r>
              <a:rPr lang="en-US" b="1" dirty="0"/>
              <a:t>        </a:t>
            </a:r>
            <a:r>
              <a:rPr lang="en-US" b="1" dirty="0" err="1"/>
              <a:t>mRecyclerView</a:t>
            </a:r>
            <a:r>
              <a:rPr lang="en-US" b="1" dirty="0"/>
              <a:t> = (RecyclerView) </a:t>
            </a:r>
            <a:r>
              <a:rPr lang="en-US" b="1" dirty="0" err="1"/>
              <a:t>findViewById</a:t>
            </a:r>
            <a:r>
              <a:rPr lang="en-US" b="1" dirty="0"/>
              <a:t>(</a:t>
            </a:r>
            <a:r>
              <a:rPr lang="en-US" b="1" dirty="0" err="1"/>
              <a:t>R.id.my_recycler_view</a:t>
            </a:r>
            <a:r>
              <a:rPr lang="en-US" b="1" dirty="0"/>
              <a:t>);</a:t>
            </a:r>
          </a:p>
          <a:p>
            <a:r>
              <a:rPr lang="en-US" b="1" dirty="0"/>
              <a:t>        </a:t>
            </a:r>
            <a:r>
              <a:rPr lang="en-US" b="1" dirty="0" err="1"/>
              <a:t>mRecyclerView.setLayoutManager</a:t>
            </a:r>
            <a:r>
              <a:rPr lang="en-US" b="1" dirty="0"/>
              <a:t>(new </a:t>
            </a:r>
            <a:r>
              <a:rPr lang="en-US" b="1" dirty="0" err="1"/>
              <a:t>LinearLayoutManager</a:t>
            </a:r>
            <a:r>
              <a:rPr lang="en-US" b="1" dirty="0"/>
              <a:t>(this));</a:t>
            </a:r>
          </a:p>
          <a:p>
            <a:r>
              <a:rPr lang="en-US" b="1" dirty="0"/>
              <a:t> }</a:t>
            </a:r>
          </a:p>
        </p:txBody>
      </p:sp>
    </p:spTree>
    <p:extLst>
      <p:ext uri="{BB962C8B-B14F-4D97-AF65-F5344CB8AC3E}">
        <p14:creationId xmlns:p14="http://schemas.microsoft.com/office/powerpoint/2010/main" val="20938056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create a list row layout</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49</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828BF2-4704-4FAE-BC44-DF54D4F629C1}"/>
              </a:ext>
            </a:extLst>
          </p:cNvPr>
          <p:cNvSpPr/>
          <p:nvPr/>
        </p:nvSpPr>
        <p:spPr>
          <a:xfrm>
            <a:off x="470506" y="970826"/>
            <a:ext cx="11385872" cy="646331"/>
          </a:xfrm>
          <a:prstGeom prst="rect">
            <a:avLst/>
          </a:prstGeom>
        </p:spPr>
        <p:txBody>
          <a:bodyPr wrap="square">
            <a:spAutoFit/>
          </a:bodyPr>
          <a:lstStyle/>
          <a:p>
            <a:r>
              <a:rPr lang="en-US" dirty="0"/>
              <a:t>The list row layout is pretty simple — some image and a text next to it. To make that happen we used </a:t>
            </a:r>
            <a:r>
              <a:rPr lang="en-US" dirty="0" err="1"/>
              <a:t>LinearLayout</a:t>
            </a:r>
            <a:r>
              <a:rPr lang="en-US" dirty="0"/>
              <a:t> with horizontal orientation.</a:t>
            </a:r>
          </a:p>
        </p:txBody>
      </p:sp>
      <p:sp>
        <p:nvSpPr>
          <p:cNvPr id="5" name="Rectangle 4">
            <a:extLst>
              <a:ext uri="{FF2B5EF4-FFF2-40B4-BE49-F238E27FC236}">
                <a16:creationId xmlns:a16="http://schemas.microsoft.com/office/drawing/2014/main" id="{2770B44B-B9CA-45CF-A7DC-5B930D4FA94A}"/>
              </a:ext>
            </a:extLst>
          </p:cNvPr>
          <p:cNvSpPr/>
          <p:nvPr/>
        </p:nvSpPr>
        <p:spPr>
          <a:xfrm>
            <a:off x="470506" y="1617157"/>
            <a:ext cx="11537993" cy="4524315"/>
          </a:xfrm>
          <a:prstGeom prst="rect">
            <a:avLst/>
          </a:prstGeom>
        </p:spPr>
        <p:txBody>
          <a:bodyPr wrap="square">
            <a:spAutoFit/>
          </a:bodyPr>
          <a:lstStyle/>
          <a:p>
            <a:r>
              <a:rPr lang="en-US" b="1" dirty="0"/>
              <a:t>&lt;?xml version="1.0" encoding="utf-8"?&gt;</a:t>
            </a:r>
          </a:p>
          <a:p>
            <a:r>
              <a:rPr lang="en-US" b="1" dirty="0"/>
              <a:t>&lt;</a:t>
            </a:r>
            <a:r>
              <a:rPr lang="en-US" b="1" dirty="0" err="1"/>
              <a:t>LinearLayout</a:t>
            </a:r>
            <a:r>
              <a:rPr lang="en-US" b="1" dirty="0"/>
              <a:t> </a:t>
            </a:r>
            <a:r>
              <a:rPr lang="en-US" b="1" dirty="0" err="1"/>
              <a:t>xmlns:android</a:t>
            </a:r>
            <a:r>
              <a:rPr lang="en-US" b="1" dirty="0"/>
              <a:t>="http://schemas.android.com/</a:t>
            </a:r>
            <a:r>
              <a:rPr lang="en-US" b="1" dirty="0" err="1"/>
              <a:t>apk</a:t>
            </a:r>
            <a:r>
              <a:rPr lang="en-US" b="1" dirty="0"/>
              <a:t>/res/android"</a:t>
            </a:r>
          </a:p>
          <a:p>
            <a:r>
              <a:rPr lang="en-US" b="1" dirty="0"/>
              <a:t>    </a:t>
            </a:r>
            <a:r>
              <a:rPr lang="en-US" b="1" dirty="0" err="1"/>
              <a:t>xmlns:tools</a:t>
            </a:r>
            <a:r>
              <a:rPr lang="en-US" b="1" dirty="0"/>
              <a:t>="http://schemas.android.com/tools"</a:t>
            </a:r>
          </a:p>
          <a:p>
            <a:r>
              <a:rPr lang="en-US" b="1" dirty="0"/>
              <a:t>    </a:t>
            </a:r>
            <a:r>
              <a:rPr lang="en-US" b="1" dirty="0" err="1"/>
              <a:t>android:orientation</a:t>
            </a:r>
            <a:r>
              <a:rPr lang="en-US" b="1" dirty="0"/>
              <a:t>="vertical" </a:t>
            </a:r>
            <a:r>
              <a:rPr lang="en-US" b="1" dirty="0" err="1"/>
              <a:t>android:layout_width</a:t>
            </a:r>
            <a:r>
              <a:rPr lang="en-US" b="1" dirty="0"/>
              <a:t>="</a:t>
            </a:r>
            <a:r>
              <a:rPr lang="en-US" b="1" dirty="0" err="1"/>
              <a:t>match_parent</a:t>
            </a:r>
            <a:r>
              <a:rPr lang="en-US" b="1" dirty="0"/>
              <a:t>"</a:t>
            </a:r>
          </a:p>
          <a:p>
            <a:r>
              <a:rPr lang="en-US" b="1" dirty="0"/>
              <a:t>    </a:t>
            </a:r>
            <a:r>
              <a:rPr lang="en-US" b="1" dirty="0" err="1"/>
              <a:t>android:layout_height</a:t>
            </a:r>
            <a:r>
              <a:rPr lang="en-US" b="1" dirty="0"/>
              <a:t>="</a:t>
            </a:r>
            <a:r>
              <a:rPr lang="en-US" b="1" dirty="0" err="1"/>
              <a:t>match_parent</a:t>
            </a:r>
            <a:r>
              <a:rPr lang="en-US" b="1" dirty="0"/>
              <a:t>"&gt;</a:t>
            </a:r>
          </a:p>
          <a:p>
            <a:r>
              <a:rPr lang="en-US" b="1" dirty="0"/>
              <a:t>    &lt;</a:t>
            </a:r>
            <a:r>
              <a:rPr lang="en-US" b="1" dirty="0" err="1"/>
              <a:t>ImageView</a:t>
            </a:r>
            <a:endParaRPr lang="en-US" b="1" dirty="0"/>
          </a:p>
          <a:p>
            <a:r>
              <a:rPr lang="en-US" b="1" dirty="0"/>
              <a:t>        </a:t>
            </a:r>
            <a:r>
              <a:rPr lang="en-US" b="1" dirty="0" err="1"/>
              <a:t>android:layout_width</a:t>
            </a:r>
            <a:r>
              <a:rPr lang="en-US" b="1" dirty="0"/>
              <a:t>="32dp"</a:t>
            </a:r>
          </a:p>
          <a:p>
            <a:r>
              <a:rPr lang="en-US" b="1" dirty="0"/>
              <a:t>        </a:t>
            </a:r>
            <a:r>
              <a:rPr lang="en-US" b="1" dirty="0" err="1"/>
              <a:t>android:layout_height</a:t>
            </a:r>
            <a:r>
              <a:rPr lang="en-US" b="1" dirty="0"/>
              <a:t>="32dp"</a:t>
            </a:r>
          </a:p>
          <a:p>
            <a:r>
              <a:rPr lang="en-US" b="1" dirty="0"/>
              <a:t>        </a:t>
            </a:r>
            <a:r>
              <a:rPr lang="en-US" b="1" dirty="0" err="1"/>
              <a:t>android:src</a:t>
            </a:r>
            <a:r>
              <a:rPr lang="en-US" b="1" dirty="0"/>
              <a:t> = "@mipmap/</a:t>
            </a:r>
            <a:r>
              <a:rPr lang="en-US" b="1" dirty="0" err="1"/>
              <a:t>ic_launcher</a:t>
            </a:r>
            <a:r>
              <a:rPr lang="en-US" b="1" dirty="0"/>
              <a:t>"/&gt;</a:t>
            </a:r>
          </a:p>
          <a:p>
            <a:r>
              <a:rPr lang="en-US" b="1" dirty="0"/>
              <a:t>    &lt;</a:t>
            </a:r>
            <a:r>
              <a:rPr lang="en-US" b="1" dirty="0" err="1"/>
              <a:t>TextView</a:t>
            </a:r>
            <a:endParaRPr lang="en-US" b="1" dirty="0"/>
          </a:p>
          <a:p>
            <a:r>
              <a:rPr lang="en-US" b="1" dirty="0"/>
              <a:t>        </a:t>
            </a:r>
            <a:r>
              <a:rPr lang="en-US" b="1" dirty="0" err="1"/>
              <a:t>android:layout_width</a:t>
            </a:r>
            <a:r>
              <a:rPr lang="en-US" b="1" dirty="0"/>
              <a:t>="</a:t>
            </a:r>
            <a:r>
              <a:rPr lang="en-US" b="1" dirty="0" err="1"/>
              <a:t>wrap_content</a:t>
            </a:r>
            <a:r>
              <a:rPr lang="en-US" b="1" dirty="0"/>
              <a:t>"</a:t>
            </a:r>
          </a:p>
          <a:p>
            <a:r>
              <a:rPr lang="en-US" b="1" dirty="0"/>
              <a:t>        </a:t>
            </a:r>
            <a:r>
              <a:rPr lang="en-US" b="1" dirty="0" err="1"/>
              <a:t>android:layout_height</a:t>
            </a:r>
            <a:r>
              <a:rPr lang="en-US" b="1" dirty="0"/>
              <a:t>="</a:t>
            </a:r>
            <a:r>
              <a:rPr lang="en-US" b="1" dirty="0" err="1"/>
              <a:t>wrap_content</a:t>
            </a:r>
            <a:r>
              <a:rPr lang="en-US" b="1" dirty="0"/>
              <a:t>"</a:t>
            </a:r>
          </a:p>
          <a:p>
            <a:r>
              <a:rPr lang="en-US" b="1" dirty="0"/>
              <a:t>        </a:t>
            </a:r>
            <a:r>
              <a:rPr lang="en-US" b="1" dirty="0" err="1"/>
              <a:t>android:layout_marginStart</a:t>
            </a:r>
            <a:r>
              <a:rPr lang="en-US" b="1" dirty="0"/>
              <a:t>="8dp"</a:t>
            </a:r>
          </a:p>
          <a:p>
            <a:r>
              <a:rPr lang="en-US" b="1" dirty="0"/>
              <a:t>        </a:t>
            </a:r>
            <a:r>
              <a:rPr lang="en-US" b="1" dirty="0" err="1"/>
              <a:t>android:id</a:t>
            </a:r>
            <a:r>
              <a:rPr lang="en-US" b="1" dirty="0"/>
              <a:t> = "@+id/</a:t>
            </a:r>
            <a:r>
              <a:rPr lang="en-US" b="1" dirty="0" err="1"/>
              <a:t>text_item</a:t>
            </a:r>
            <a:r>
              <a:rPr lang="en-US" b="1" dirty="0"/>
              <a:t>"</a:t>
            </a:r>
          </a:p>
          <a:p>
            <a:r>
              <a:rPr lang="en-US" b="1" dirty="0"/>
              <a:t>        </a:t>
            </a:r>
            <a:r>
              <a:rPr lang="en-US" b="1" dirty="0" err="1"/>
              <a:t>tools:text</a:t>
            </a:r>
            <a:r>
              <a:rPr lang="en-US" b="1" dirty="0"/>
              <a:t>="</a:t>
            </a:r>
            <a:r>
              <a:rPr lang="en-US" b="1" dirty="0" err="1"/>
              <a:t>ExampleList</a:t>
            </a:r>
            <a:r>
              <a:rPr lang="en-US" b="1" dirty="0"/>
              <a:t>"/&gt;</a:t>
            </a:r>
          </a:p>
          <a:p>
            <a:r>
              <a:rPr lang="en-US" b="1" dirty="0"/>
              <a:t>&lt;/</a:t>
            </a:r>
            <a:r>
              <a:rPr lang="en-US" b="1" dirty="0" err="1"/>
              <a:t>LinearLayout</a:t>
            </a:r>
            <a:r>
              <a:rPr lang="en-US" b="1" dirty="0"/>
              <a:t>&gt;</a:t>
            </a:r>
          </a:p>
        </p:txBody>
      </p:sp>
    </p:spTree>
    <p:extLst>
      <p:ext uri="{BB962C8B-B14F-4D97-AF65-F5344CB8AC3E}">
        <p14:creationId xmlns:p14="http://schemas.microsoft.com/office/powerpoint/2010/main" val="365956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Main Types of resources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a:t>
            </a:r>
          </a:p>
        </p:txBody>
      </p:sp>
      <p:sp>
        <p:nvSpPr>
          <p:cNvPr id="11" name="Slide Number Placeholder 10"/>
          <p:cNvSpPr>
            <a:spLocks noGrp="1"/>
          </p:cNvSpPr>
          <p:nvPr>
            <p:ph type="sldNum" sz="quarter" idx="12"/>
          </p:nvPr>
        </p:nvSpPr>
        <p:spPr/>
        <p:txBody>
          <a:bodyPr/>
          <a:lstStyle/>
          <a:p>
            <a:fld id="{E1407D26-B173-446C-A9D0-4CDCE7C7994D}" type="slidenum">
              <a:rPr lang="en-US" sz="1400" smtClean="0"/>
              <a:t>5</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ext uri="{D42A27DB-BD31-4B8C-83A1-F6EECF244321}">
                <p14:modId xmlns:p14="http://schemas.microsoft.com/office/powerpoint/2010/main" val="3649214379"/>
              </p:ext>
            </p:extLst>
          </p:nvPr>
        </p:nvGraphicFramePr>
        <p:xfrm>
          <a:off x="562883" y="1044542"/>
          <a:ext cx="11178201" cy="4147444"/>
        </p:xfrm>
        <a:graphic>
          <a:graphicData uri="http://schemas.openxmlformats.org/drawingml/2006/table">
            <a:tbl>
              <a:tblPr/>
              <a:tblGrid>
                <a:gridCol w="1626985">
                  <a:extLst>
                    <a:ext uri="{9D8B030D-6E8A-4147-A177-3AD203B41FA5}">
                      <a16:colId xmlns:a16="http://schemas.microsoft.com/office/drawing/2014/main" val="20000"/>
                    </a:ext>
                  </a:extLst>
                </a:gridCol>
                <a:gridCol w="9551216">
                  <a:extLst>
                    <a:ext uri="{9D8B030D-6E8A-4147-A177-3AD203B41FA5}">
                      <a16:colId xmlns:a16="http://schemas.microsoft.com/office/drawing/2014/main" val="20001"/>
                    </a:ext>
                  </a:extLst>
                </a:gridCol>
              </a:tblGrid>
              <a:tr h="75079">
                <a:tc>
                  <a:txBody>
                    <a:bodyPr/>
                    <a:lstStyle/>
                    <a:p>
                      <a:pPr algn="l" fontAlgn="t"/>
                      <a:r>
                        <a:rPr lang="en-US" sz="1800" b="0" dirty="0">
                          <a:solidFill>
                            <a:srgbClr val="FFFFFF"/>
                          </a:solidFill>
                          <a:effectLst/>
                        </a:rPr>
                        <a:t>Directory</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999999"/>
                    </a:solidFill>
                  </a:tcPr>
                </a:tc>
                <a:tc>
                  <a:txBody>
                    <a:bodyPr/>
                    <a:lstStyle/>
                    <a:p>
                      <a:pPr algn="l" fontAlgn="t"/>
                      <a:r>
                        <a:rPr lang="en-US" sz="1800" b="0">
                          <a:solidFill>
                            <a:srgbClr val="FFFFFF"/>
                          </a:solidFill>
                          <a:effectLst/>
                        </a:rPr>
                        <a:t>Resource Type</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999999"/>
                    </a:solidFill>
                  </a:tcPr>
                </a:tc>
                <a:extLst>
                  <a:ext uri="{0D108BD9-81ED-4DB2-BD59-A6C34878D82A}">
                    <a16:rowId xmlns:a16="http://schemas.microsoft.com/office/drawing/2014/main" val="10000"/>
                  </a:ext>
                </a:extLst>
              </a:tr>
              <a:tr h="1602781">
                <a:tc>
                  <a:txBody>
                    <a:bodyPr/>
                    <a:lstStyle/>
                    <a:p>
                      <a:pPr algn="l" fontAlgn="t"/>
                      <a:r>
                        <a:rPr lang="en-US" sz="1800" dirty="0">
                          <a:effectLst/>
                        </a:rPr>
                        <a:t>values/</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t"/>
                      <a:r>
                        <a:rPr lang="en-US" dirty="0"/>
                        <a:t>XML files that contain simple values, such as strings, integers, and colors.</a:t>
                      </a:r>
                    </a:p>
                    <a:p>
                      <a:pPr algn="l" fontAlgn="t"/>
                      <a:r>
                        <a:rPr lang="en-US" dirty="0"/>
                        <a:t>Whereas XML resource files in other res/ subdirectories define a single resource based on the XML filename, files in the values/directory describe multiple resources. For a file in this directory, each child of the &lt;resources&gt; element defines a single resource. For example, a &lt;string&gt; element creates an </a:t>
                      </a:r>
                      <a:r>
                        <a:rPr lang="en-US" dirty="0" err="1"/>
                        <a:t>R.string</a:t>
                      </a:r>
                      <a:r>
                        <a:rPr lang="en-US" dirty="0"/>
                        <a:t> resource and a &lt;color&gt; element creates an </a:t>
                      </a:r>
                      <a:r>
                        <a:rPr lang="en-US" dirty="0" err="1"/>
                        <a:t>R.color</a:t>
                      </a:r>
                      <a:r>
                        <a:rPr lang="en-US" dirty="0"/>
                        <a:t> resource.</a:t>
                      </a:r>
                    </a:p>
                    <a:p>
                      <a:pPr algn="l" fontAlgn="t"/>
                      <a:r>
                        <a:rPr lang="en-US" dirty="0"/>
                        <a:t>Because each resource is defined with its own XML element, you can name the file whatever you want and place different resource types in one file. However, for clarity, you might want to place unique resource types in different files. For example, here are some filename conventions for resources you can create in this directory:</a:t>
                      </a:r>
                    </a:p>
                    <a:p>
                      <a:pPr marL="742950" lvl="1" indent="-285750" algn="l" fontAlgn="t">
                        <a:buFont typeface="Arial" panose="020B0604020202020204" pitchFamily="34" charset="0"/>
                        <a:buChar char="•"/>
                      </a:pPr>
                      <a:r>
                        <a:rPr lang="en-US" dirty="0"/>
                        <a:t>arrays.xml for resource arrays (typed arrays).</a:t>
                      </a:r>
                    </a:p>
                    <a:p>
                      <a:pPr marL="742950" lvl="1" indent="-285750" algn="l" fontAlgn="t">
                        <a:buFont typeface="Arial" panose="020B0604020202020204" pitchFamily="34" charset="0"/>
                        <a:buChar char="•"/>
                      </a:pPr>
                      <a:r>
                        <a:rPr lang="en-US" dirty="0"/>
                        <a:t>colors.xml for color values</a:t>
                      </a:r>
                    </a:p>
                    <a:p>
                      <a:pPr marL="742950" lvl="1" indent="-285750" algn="l" fontAlgn="t">
                        <a:buFont typeface="Arial" panose="020B0604020202020204" pitchFamily="34" charset="0"/>
                        <a:buChar char="•"/>
                      </a:pPr>
                      <a:r>
                        <a:rPr lang="en-US" dirty="0"/>
                        <a:t>dimens.xml for dimension values.</a:t>
                      </a:r>
                    </a:p>
                    <a:p>
                      <a:pPr marL="742950" lvl="1" indent="-285750" algn="l" fontAlgn="t">
                        <a:buFont typeface="Arial" panose="020B0604020202020204" pitchFamily="34" charset="0"/>
                        <a:buChar char="•"/>
                      </a:pPr>
                      <a:r>
                        <a:rPr lang="en-US" dirty="0"/>
                        <a:t>strings.xml for string values.</a:t>
                      </a:r>
                    </a:p>
                    <a:p>
                      <a:pPr marL="742950" lvl="1" indent="-285750" algn="l" fontAlgn="t">
                        <a:buFont typeface="Arial" panose="020B0604020202020204" pitchFamily="34" charset="0"/>
                        <a:buChar char="•"/>
                      </a:pPr>
                      <a:r>
                        <a:rPr lang="en-US" dirty="0"/>
                        <a:t>styles.xml for styles.</a:t>
                      </a:r>
                    </a:p>
                  </a:txBody>
                  <a:tcPr marL="24482" marR="24482" marT="8161" marB="8161">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76295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create view holder</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50</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828BF2-4704-4FAE-BC44-DF54D4F629C1}"/>
              </a:ext>
            </a:extLst>
          </p:cNvPr>
          <p:cNvSpPr/>
          <p:nvPr/>
        </p:nvSpPr>
        <p:spPr>
          <a:xfrm>
            <a:off x="470506" y="970826"/>
            <a:ext cx="11385872" cy="369332"/>
          </a:xfrm>
          <a:prstGeom prst="rect">
            <a:avLst/>
          </a:prstGeom>
        </p:spPr>
        <p:txBody>
          <a:bodyPr wrap="square">
            <a:spAutoFit/>
          </a:bodyPr>
          <a:lstStyle/>
          <a:p>
            <a:r>
              <a:rPr lang="en-US" dirty="0"/>
              <a:t>The </a:t>
            </a:r>
            <a:r>
              <a:rPr lang="en-US" dirty="0" err="1"/>
              <a:t>ViewHolder</a:t>
            </a:r>
            <a:r>
              <a:rPr lang="en-US" dirty="0"/>
              <a:t> prevents unnecessary </a:t>
            </a:r>
            <a:r>
              <a:rPr lang="en-US" dirty="0" err="1"/>
              <a:t>findViewById</a:t>
            </a:r>
            <a:r>
              <a:rPr lang="en-US" dirty="0"/>
              <a:t>() calls on each bind.</a:t>
            </a:r>
          </a:p>
        </p:txBody>
      </p:sp>
      <p:sp>
        <p:nvSpPr>
          <p:cNvPr id="5" name="Rectangle 4">
            <a:extLst>
              <a:ext uri="{FF2B5EF4-FFF2-40B4-BE49-F238E27FC236}">
                <a16:creationId xmlns:a16="http://schemas.microsoft.com/office/drawing/2014/main" id="{2770B44B-B9CA-45CF-A7DC-5B930D4FA94A}"/>
              </a:ext>
            </a:extLst>
          </p:cNvPr>
          <p:cNvSpPr/>
          <p:nvPr/>
        </p:nvSpPr>
        <p:spPr>
          <a:xfrm>
            <a:off x="593979" y="1640019"/>
            <a:ext cx="10245440" cy="2308324"/>
          </a:xfrm>
          <a:prstGeom prst="rect">
            <a:avLst/>
          </a:prstGeom>
        </p:spPr>
        <p:txBody>
          <a:bodyPr wrap="square">
            <a:spAutoFit/>
          </a:bodyPr>
          <a:lstStyle/>
          <a:p>
            <a:r>
              <a:rPr lang="en-US" b="1" dirty="0"/>
              <a:t>public class </a:t>
            </a:r>
            <a:r>
              <a:rPr lang="en-US" b="1" dirty="0" err="1"/>
              <a:t>MyViewHolder</a:t>
            </a:r>
            <a:r>
              <a:rPr lang="en-US" b="1" dirty="0"/>
              <a:t> extends </a:t>
            </a:r>
            <a:r>
              <a:rPr lang="en-US" b="1" dirty="0" err="1"/>
              <a:t>RecyclerView.ViewHolder</a:t>
            </a:r>
            <a:r>
              <a:rPr lang="en-US" b="1" dirty="0"/>
              <a:t> {</a:t>
            </a:r>
          </a:p>
          <a:p>
            <a:endParaRPr lang="en-US" b="1" dirty="0"/>
          </a:p>
          <a:p>
            <a:r>
              <a:rPr lang="en-US" b="1" dirty="0"/>
              <a:t>    public </a:t>
            </a:r>
            <a:r>
              <a:rPr lang="en-US" b="1" dirty="0" err="1"/>
              <a:t>TextView</a:t>
            </a:r>
            <a:r>
              <a:rPr lang="en-US" b="1" dirty="0"/>
              <a:t> </a:t>
            </a:r>
            <a:r>
              <a:rPr lang="en-US" b="1" dirty="0" err="1"/>
              <a:t>mTextView</a:t>
            </a:r>
            <a:r>
              <a:rPr lang="en-US" b="1" dirty="0"/>
              <a:t>;</a:t>
            </a:r>
          </a:p>
          <a:p>
            <a:r>
              <a:rPr lang="en-US" b="1" dirty="0"/>
              <a:t>    public </a:t>
            </a:r>
            <a:r>
              <a:rPr lang="en-US" b="1" dirty="0" err="1"/>
              <a:t>MyViewHolder</a:t>
            </a:r>
            <a:r>
              <a:rPr lang="en-US" b="1" dirty="0"/>
              <a:t>(View v) {</a:t>
            </a:r>
          </a:p>
          <a:p>
            <a:r>
              <a:rPr lang="en-US" b="1" dirty="0"/>
              <a:t>        super(v);</a:t>
            </a:r>
          </a:p>
          <a:p>
            <a:r>
              <a:rPr lang="en-US" b="1" dirty="0"/>
              <a:t>        </a:t>
            </a:r>
            <a:r>
              <a:rPr lang="en-US" b="1" dirty="0" err="1"/>
              <a:t>mTextView</a:t>
            </a:r>
            <a:r>
              <a:rPr lang="en-US" b="1" dirty="0"/>
              <a:t> = </a:t>
            </a:r>
            <a:r>
              <a:rPr lang="en-US" b="1" dirty="0" err="1"/>
              <a:t>v.findViewById</a:t>
            </a:r>
            <a:r>
              <a:rPr lang="en-US" b="1" dirty="0"/>
              <a:t>(</a:t>
            </a:r>
            <a:r>
              <a:rPr lang="en-US" b="1" dirty="0" err="1"/>
              <a:t>R.id.text_item</a:t>
            </a:r>
            <a:r>
              <a:rPr lang="en-US" b="1" dirty="0"/>
              <a:t>);</a:t>
            </a:r>
          </a:p>
          <a:p>
            <a:r>
              <a:rPr lang="en-US" b="1" dirty="0"/>
              <a:t>    }</a:t>
            </a:r>
          </a:p>
          <a:p>
            <a:r>
              <a:rPr lang="en-US" b="1" dirty="0"/>
              <a:t>}</a:t>
            </a:r>
          </a:p>
        </p:txBody>
      </p:sp>
    </p:spTree>
    <p:extLst>
      <p:ext uri="{BB962C8B-B14F-4D97-AF65-F5344CB8AC3E}">
        <p14:creationId xmlns:p14="http://schemas.microsoft.com/office/powerpoint/2010/main" val="19623151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create adapter</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51</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828BF2-4704-4FAE-BC44-DF54D4F629C1}"/>
              </a:ext>
            </a:extLst>
          </p:cNvPr>
          <p:cNvSpPr/>
          <p:nvPr/>
        </p:nvSpPr>
        <p:spPr>
          <a:xfrm>
            <a:off x="360784" y="931363"/>
            <a:ext cx="11155379" cy="3139321"/>
          </a:xfrm>
          <a:prstGeom prst="rect">
            <a:avLst/>
          </a:prstGeom>
        </p:spPr>
        <p:txBody>
          <a:bodyPr wrap="square">
            <a:spAutoFit/>
          </a:bodyPr>
          <a:lstStyle/>
          <a:p>
            <a:r>
              <a:rPr lang="en-US" dirty="0"/>
              <a:t>We have to create a class which extends </a:t>
            </a:r>
            <a:r>
              <a:rPr lang="en-US" dirty="0" err="1"/>
              <a:t>RecyclerView.Adapter</a:t>
            </a:r>
            <a:r>
              <a:rPr lang="en-US" dirty="0"/>
              <a:t> which as a parameters takes a class which extends </a:t>
            </a:r>
            <a:r>
              <a:rPr lang="en-US" dirty="0" err="1"/>
              <a:t>RecyclerView.ViewHolder</a:t>
            </a:r>
            <a:r>
              <a:rPr lang="en-US" dirty="0"/>
              <a:t>. Another thing is to override some needed methods.</a:t>
            </a:r>
          </a:p>
          <a:p>
            <a:endParaRPr lang="en-US" dirty="0"/>
          </a:p>
          <a:p>
            <a:r>
              <a:rPr lang="en-US" dirty="0"/>
              <a:t>What are these methods doing?</a:t>
            </a:r>
          </a:p>
          <a:p>
            <a:endParaRPr lang="en-US" dirty="0"/>
          </a:p>
          <a:p>
            <a:pPr marL="285750" indent="-285750">
              <a:buFont typeface="Arial" panose="020B0604020202020204" pitchFamily="34" charset="0"/>
              <a:buChar char="•"/>
            </a:pPr>
            <a:r>
              <a:rPr lang="en-US" b="1" dirty="0" err="1"/>
              <a:t>getItemCount</a:t>
            </a:r>
            <a:r>
              <a:rPr lang="en-US" b="1" dirty="0"/>
              <a:t>() </a:t>
            </a:r>
            <a:r>
              <a:rPr lang="en-US" dirty="0"/>
              <a:t>returns the total number of the list size. The list values are passed by the constructor.</a:t>
            </a:r>
          </a:p>
          <a:p>
            <a:pPr marL="285750" indent="-285750">
              <a:buFont typeface="Arial" panose="020B0604020202020204" pitchFamily="34" charset="0"/>
              <a:buChar char="•"/>
            </a:pPr>
            <a:r>
              <a:rPr lang="en-US" b="1" dirty="0" err="1"/>
              <a:t>onCreateViewHolder</a:t>
            </a:r>
            <a:r>
              <a:rPr lang="en-US" b="1" dirty="0"/>
              <a:t>() </a:t>
            </a:r>
            <a:r>
              <a:rPr lang="en-US" dirty="0"/>
              <a:t>creates a new </a:t>
            </a:r>
            <a:r>
              <a:rPr lang="en-US" dirty="0" err="1"/>
              <a:t>ViewHolder</a:t>
            </a:r>
            <a:r>
              <a:rPr lang="en-US" dirty="0"/>
              <a:t> object whenever the RecyclerView needs a new one. This is the moment when the row layout is inflated, passed to the </a:t>
            </a:r>
            <a:r>
              <a:rPr lang="en-US" dirty="0" err="1"/>
              <a:t>ViewHolder</a:t>
            </a:r>
            <a:r>
              <a:rPr lang="en-US" dirty="0"/>
              <a:t> object and each child view can be found and stored.</a:t>
            </a:r>
          </a:p>
          <a:p>
            <a:pPr marL="285750" indent="-285750">
              <a:buFont typeface="Arial" panose="020B0604020202020204" pitchFamily="34" charset="0"/>
              <a:buChar char="•"/>
            </a:pPr>
            <a:r>
              <a:rPr lang="en-US" b="1" dirty="0" err="1"/>
              <a:t>onBindViewHolder</a:t>
            </a:r>
            <a:r>
              <a:rPr lang="en-US" b="1" dirty="0"/>
              <a:t>() </a:t>
            </a:r>
            <a:r>
              <a:rPr lang="en-US" dirty="0"/>
              <a:t>takes the </a:t>
            </a:r>
            <a:r>
              <a:rPr lang="en-US" dirty="0" err="1"/>
              <a:t>ViewHolder</a:t>
            </a:r>
            <a:r>
              <a:rPr lang="en-US" dirty="0"/>
              <a:t> object and sets the proper list data for the particular row on the views inside.</a:t>
            </a:r>
          </a:p>
        </p:txBody>
      </p:sp>
    </p:spTree>
    <p:extLst>
      <p:ext uri="{BB962C8B-B14F-4D97-AF65-F5344CB8AC3E}">
        <p14:creationId xmlns:p14="http://schemas.microsoft.com/office/powerpoint/2010/main" val="792307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create adapter</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52</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70B44B-B9CA-45CF-A7DC-5B930D4FA94A}"/>
              </a:ext>
            </a:extLst>
          </p:cNvPr>
          <p:cNvSpPr/>
          <p:nvPr/>
        </p:nvSpPr>
        <p:spPr>
          <a:xfrm>
            <a:off x="426098" y="825758"/>
            <a:ext cx="10117492" cy="5909310"/>
          </a:xfrm>
          <a:prstGeom prst="rect">
            <a:avLst/>
          </a:prstGeom>
        </p:spPr>
        <p:txBody>
          <a:bodyPr wrap="square">
            <a:spAutoFit/>
          </a:bodyPr>
          <a:lstStyle/>
          <a:p>
            <a:r>
              <a:rPr lang="en-US" b="1" dirty="0"/>
              <a:t>public class </a:t>
            </a:r>
            <a:r>
              <a:rPr lang="en-US" b="1" dirty="0" err="1"/>
              <a:t>CustomAdapter</a:t>
            </a:r>
            <a:r>
              <a:rPr lang="en-US" b="1" dirty="0"/>
              <a:t> extends </a:t>
            </a:r>
            <a:r>
              <a:rPr lang="en-US" b="1" dirty="0" err="1"/>
              <a:t>RecyclerView.Adapter</a:t>
            </a:r>
            <a:r>
              <a:rPr lang="en-US" b="1" dirty="0"/>
              <a:t>&lt;</a:t>
            </a:r>
            <a:r>
              <a:rPr lang="en-US" b="1" dirty="0" err="1"/>
              <a:t>MyViewHolder</a:t>
            </a:r>
            <a:r>
              <a:rPr lang="en-US" b="1" dirty="0"/>
              <a:t>&gt; {</a:t>
            </a:r>
          </a:p>
          <a:p>
            <a:r>
              <a:rPr lang="en-US" b="1" dirty="0"/>
              <a:t>    private </a:t>
            </a:r>
            <a:r>
              <a:rPr lang="en-US" b="1" dirty="0" err="1"/>
              <a:t>ArrayList</a:t>
            </a:r>
            <a:r>
              <a:rPr lang="en-US" b="1" dirty="0"/>
              <a:t>&lt;String&gt; </a:t>
            </a:r>
            <a:r>
              <a:rPr lang="en-US" b="1" dirty="0" err="1"/>
              <a:t>mDataset</a:t>
            </a:r>
            <a:r>
              <a:rPr lang="en-US" b="1" dirty="0"/>
              <a:t>;</a:t>
            </a:r>
          </a:p>
          <a:p>
            <a:r>
              <a:rPr lang="en-US" b="1" dirty="0"/>
              <a:t>    // Return the size of your dataset (invoked by the layout manager)</a:t>
            </a:r>
          </a:p>
          <a:p>
            <a:r>
              <a:rPr lang="en-US" b="1" dirty="0"/>
              <a:t>    @Override</a:t>
            </a:r>
          </a:p>
          <a:p>
            <a:r>
              <a:rPr lang="en-US" b="1" dirty="0"/>
              <a:t>    public int </a:t>
            </a:r>
            <a:r>
              <a:rPr lang="en-US" b="1" dirty="0" err="1"/>
              <a:t>getItemCount</a:t>
            </a:r>
            <a:r>
              <a:rPr lang="en-US" b="1" dirty="0"/>
              <a:t>() {</a:t>
            </a:r>
          </a:p>
          <a:p>
            <a:r>
              <a:rPr lang="en-US" b="1" dirty="0"/>
              <a:t>        return </a:t>
            </a:r>
            <a:r>
              <a:rPr lang="en-US" b="1" dirty="0" err="1"/>
              <a:t>mDataset.size</a:t>
            </a:r>
            <a:r>
              <a:rPr lang="en-US" b="1" dirty="0"/>
              <a:t>();</a:t>
            </a:r>
          </a:p>
          <a:p>
            <a:r>
              <a:rPr lang="en-US" b="1" dirty="0"/>
              <a:t>    }</a:t>
            </a:r>
          </a:p>
          <a:p>
            <a:r>
              <a:rPr lang="en-US" b="1" dirty="0"/>
              <a:t>    public </a:t>
            </a:r>
            <a:r>
              <a:rPr lang="en-US" b="1" dirty="0" err="1"/>
              <a:t>MyViewHolder</a:t>
            </a:r>
            <a:r>
              <a:rPr lang="en-US" b="1" dirty="0"/>
              <a:t> </a:t>
            </a:r>
            <a:r>
              <a:rPr lang="en-US" b="1" dirty="0" err="1"/>
              <a:t>onCreateViewHolder</a:t>
            </a:r>
            <a:r>
              <a:rPr lang="en-US" b="1" dirty="0"/>
              <a:t> (</a:t>
            </a:r>
            <a:r>
              <a:rPr lang="en-US" b="1" dirty="0" err="1"/>
              <a:t>ViewGroup</a:t>
            </a:r>
            <a:r>
              <a:rPr lang="en-US" b="1" dirty="0"/>
              <a:t> parent, int </a:t>
            </a:r>
            <a:r>
              <a:rPr lang="en-US" b="1" dirty="0" err="1"/>
              <a:t>ViewType</a:t>
            </a:r>
            <a:r>
              <a:rPr lang="en-US" b="1" dirty="0"/>
              <a:t>) {</a:t>
            </a:r>
          </a:p>
          <a:p>
            <a:r>
              <a:rPr lang="en-US" b="1" dirty="0"/>
              <a:t>        View </a:t>
            </a:r>
            <a:r>
              <a:rPr lang="en-US" b="1" dirty="0" err="1"/>
              <a:t>view</a:t>
            </a:r>
            <a:r>
              <a:rPr lang="en-US" b="1" dirty="0"/>
              <a:t> = </a:t>
            </a:r>
            <a:r>
              <a:rPr lang="en-US" b="1" dirty="0" err="1"/>
              <a:t>LayoutInflater.from</a:t>
            </a:r>
            <a:r>
              <a:rPr lang="en-US" b="1" dirty="0"/>
              <a:t>(</a:t>
            </a:r>
            <a:r>
              <a:rPr lang="en-US" b="1" dirty="0" err="1"/>
              <a:t>parent.getContext</a:t>
            </a:r>
            <a:r>
              <a:rPr lang="en-US" b="1" dirty="0"/>
              <a:t>()).inflate(</a:t>
            </a:r>
            <a:r>
              <a:rPr lang="en-US" b="1" dirty="0" err="1"/>
              <a:t>R.layout.list_item_view</a:t>
            </a:r>
            <a:r>
              <a:rPr lang="en-US" b="1" dirty="0"/>
              <a:t>, parent, false);</a:t>
            </a:r>
          </a:p>
          <a:p>
            <a:r>
              <a:rPr lang="en-US" b="1" dirty="0"/>
              <a:t>        </a:t>
            </a:r>
            <a:r>
              <a:rPr lang="en-US" b="1" dirty="0" err="1"/>
              <a:t>Log.d</a:t>
            </a:r>
            <a:r>
              <a:rPr lang="en-US" b="1" dirty="0"/>
              <a:t>("Adapter", "</a:t>
            </a:r>
            <a:r>
              <a:rPr lang="en-US" b="1" dirty="0" err="1"/>
              <a:t>OnCreateViewHolder</a:t>
            </a:r>
            <a:r>
              <a:rPr lang="en-US" b="1" dirty="0"/>
              <a:t>");</a:t>
            </a:r>
          </a:p>
          <a:p>
            <a:r>
              <a:rPr lang="en-US" b="1" dirty="0"/>
              <a:t>        return new </a:t>
            </a:r>
            <a:r>
              <a:rPr lang="en-US" b="1" dirty="0" err="1"/>
              <a:t>MyViewHolder</a:t>
            </a:r>
            <a:r>
              <a:rPr lang="en-US" b="1" dirty="0"/>
              <a:t>(view);</a:t>
            </a:r>
          </a:p>
          <a:p>
            <a:r>
              <a:rPr lang="en-US" b="1" dirty="0"/>
              <a:t>    }</a:t>
            </a:r>
          </a:p>
          <a:p>
            <a:r>
              <a:rPr lang="en-US" b="1" dirty="0"/>
              <a:t>    public void </a:t>
            </a:r>
            <a:r>
              <a:rPr lang="en-US" b="1" dirty="0" err="1"/>
              <a:t>onBindViewHolder</a:t>
            </a:r>
            <a:r>
              <a:rPr lang="en-US" b="1" dirty="0"/>
              <a:t>(</a:t>
            </a:r>
            <a:r>
              <a:rPr lang="en-US" b="1" dirty="0" err="1"/>
              <a:t>MyViewHolder</a:t>
            </a:r>
            <a:r>
              <a:rPr lang="en-US" b="1" dirty="0"/>
              <a:t> </a:t>
            </a:r>
            <a:r>
              <a:rPr lang="en-US" b="1" dirty="0" err="1"/>
              <a:t>vh</a:t>
            </a:r>
            <a:r>
              <a:rPr lang="en-US" b="1" dirty="0"/>
              <a:t>, int position) {</a:t>
            </a:r>
          </a:p>
          <a:p>
            <a:r>
              <a:rPr lang="en-US" b="1" dirty="0"/>
              <a:t>        </a:t>
            </a:r>
            <a:r>
              <a:rPr lang="en-US" b="1" dirty="0" err="1"/>
              <a:t>Log.d</a:t>
            </a:r>
            <a:r>
              <a:rPr lang="en-US" b="1" dirty="0"/>
              <a:t>("Adapter", "</a:t>
            </a:r>
            <a:r>
              <a:rPr lang="en-US" b="1" dirty="0" err="1"/>
              <a:t>OnBindViewHolder</a:t>
            </a:r>
            <a:r>
              <a:rPr lang="en-US" b="1" dirty="0"/>
              <a:t> for position: " + position);</a:t>
            </a:r>
          </a:p>
          <a:p>
            <a:r>
              <a:rPr lang="en-US" b="1" dirty="0"/>
              <a:t>        </a:t>
            </a:r>
            <a:r>
              <a:rPr lang="en-US" b="1" dirty="0" err="1"/>
              <a:t>vh.mTextView.setText</a:t>
            </a:r>
            <a:r>
              <a:rPr lang="en-US" b="1" dirty="0"/>
              <a:t>(</a:t>
            </a:r>
            <a:r>
              <a:rPr lang="en-US" b="1" dirty="0" err="1"/>
              <a:t>mDataset.get</a:t>
            </a:r>
            <a:r>
              <a:rPr lang="en-US" b="1" dirty="0"/>
              <a:t>(position));</a:t>
            </a:r>
          </a:p>
          <a:p>
            <a:r>
              <a:rPr lang="en-US" b="1" dirty="0"/>
              <a:t>    }</a:t>
            </a:r>
          </a:p>
          <a:p>
            <a:r>
              <a:rPr lang="en-US" b="1" dirty="0"/>
              <a:t>    // Provide a suitable constructor (depends on the kind of dataset)</a:t>
            </a:r>
          </a:p>
          <a:p>
            <a:r>
              <a:rPr lang="en-US" b="1" dirty="0"/>
              <a:t>    public </a:t>
            </a:r>
            <a:r>
              <a:rPr lang="en-US" b="1" dirty="0" err="1"/>
              <a:t>CustomAdapter</a:t>
            </a:r>
            <a:r>
              <a:rPr lang="en-US" b="1" dirty="0"/>
              <a:t>(</a:t>
            </a:r>
            <a:r>
              <a:rPr lang="en-US" b="1" dirty="0" err="1"/>
              <a:t>ArrayList</a:t>
            </a:r>
            <a:r>
              <a:rPr lang="en-US" b="1" dirty="0"/>
              <a:t>&lt;String&gt; </a:t>
            </a:r>
            <a:r>
              <a:rPr lang="en-US" b="1" dirty="0" err="1"/>
              <a:t>myDataset</a:t>
            </a:r>
            <a:r>
              <a:rPr lang="en-US" b="1" dirty="0"/>
              <a:t>) {</a:t>
            </a:r>
          </a:p>
          <a:p>
            <a:r>
              <a:rPr lang="en-US" b="1" dirty="0"/>
              <a:t>        </a:t>
            </a:r>
            <a:r>
              <a:rPr lang="en-US" b="1" dirty="0" err="1"/>
              <a:t>mDataset</a:t>
            </a:r>
            <a:r>
              <a:rPr lang="en-US" b="1" dirty="0"/>
              <a:t> = </a:t>
            </a:r>
            <a:r>
              <a:rPr lang="en-US" b="1" dirty="0" err="1"/>
              <a:t>myDataset</a:t>
            </a:r>
            <a:r>
              <a:rPr lang="en-US" b="1" dirty="0"/>
              <a:t>;</a:t>
            </a:r>
          </a:p>
          <a:p>
            <a:r>
              <a:rPr lang="en-US" b="1" dirty="0"/>
              <a:t>    }</a:t>
            </a:r>
          </a:p>
          <a:p>
            <a:r>
              <a:rPr lang="en-US" b="1" dirty="0"/>
              <a:t>}</a:t>
            </a:r>
          </a:p>
        </p:txBody>
      </p:sp>
    </p:spTree>
    <p:extLst>
      <p:ext uri="{BB962C8B-B14F-4D97-AF65-F5344CB8AC3E}">
        <p14:creationId xmlns:p14="http://schemas.microsoft.com/office/powerpoint/2010/main" val="3776555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set adapter to activity</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53</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70B44B-B9CA-45CF-A7DC-5B930D4FA94A}"/>
              </a:ext>
            </a:extLst>
          </p:cNvPr>
          <p:cNvSpPr/>
          <p:nvPr/>
        </p:nvSpPr>
        <p:spPr>
          <a:xfrm>
            <a:off x="593979" y="1076034"/>
            <a:ext cx="10245440" cy="4524315"/>
          </a:xfrm>
          <a:prstGeom prst="rect">
            <a:avLst/>
          </a:prstGeom>
        </p:spPr>
        <p:txBody>
          <a:bodyPr wrap="square">
            <a:spAutoFit/>
          </a:bodyPr>
          <a:lstStyle/>
          <a:p>
            <a:r>
              <a:rPr lang="en-US" dirty="0"/>
              <a:t>@Override</a:t>
            </a:r>
          </a:p>
          <a:p>
            <a:r>
              <a:rPr lang="en-US" dirty="0"/>
              <a:t>protected void </a:t>
            </a:r>
            <a:r>
              <a:rPr lang="en-US" dirty="0" err="1"/>
              <a:t>onCreate</a:t>
            </a:r>
            <a:r>
              <a:rPr lang="en-US" dirty="0"/>
              <a:t>(Bundle </a:t>
            </a:r>
            <a:r>
              <a:rPr lang="en-US" dirty="0" err="1"/>
              <a:t>savedInstanceState</a:t>
            </a:r>
            <a:r>
              <a:rPr lang="en-US" dirty="0"/>
              <a:t>) {</a:t>
            </a:r>
          </a:p>
          <a:p>
            <a:r>
              <a:rPr lang="en-US" dirty="0"/>
              <a:t>        </a:t>
            </a:r>
            <a:r>
              <a:rPr lang="en-US" dirty="0" err="1"/>
              <a:t>super.onCreate</a:t>
            </a:r>
            <a:r>
              <a:rPr lang="en-US" dirty="0"/>
              <a:t>(</a:t>
            </a:r>
            <a:r>
              <a:rPr lang="en-US" dirty="0" err="1"/>
              <a:t>savedInstanceState</a:t>
            </a:r>
            <a:r>
              <a:rPr lang="en-US" dirty="0"/>
              <a:t>);</a:t>
            </a:r>
          </a:p>
          <a:p>
            <a:r>
              <a:rPr lang="en-US" dirty="0"/>
              <a:t>        </a:t>
            </a:r>
            <a:r>
              <a:rPr lang="en-US" dirty="0" err="1"/>
              <a:t>setContentView</a:t>
            </a:r>
            <a:r>
              <a:rPr lang="en-US" dirty="0"/>
              <a:t>(</a:t>
            </a:r>
            <a:r>
              <a:rPr lang="en-US" dirty="0" err="1"/>
              <a:t>R.layout.activity_main</a:t>
            </a:r>
            <a:r>
              <a:rPr lang="en-US" dirty="0"/>
              <a:t>);</a:t>
            </a:r>
          </a:p>
          <a:p>
            <a:r>
              <a:rPr lang="en-US" dirty="0"/>
              <a:t>        </a:t>
            </a:r>
            <a:r>
              <a:rPr lang="en-US" dirty="0" err="1"/>
              <a:t>mRecyclerView</a:t>
            </a:r>
            <a:r>
              <a:rPr lang="en-US" dirty="0"/>
              <a:t> = (RecyclerView) </a:t>
            </a:r>
            <a:r>
              <a:rPr lang="en-US" dirty="0" err="1"/>
              <a:t>findViewById</a:t>
            </a:r>
            <a:r>
              <a:rPr lang="en-US" dirty="0"/>
              <a:t>(</a:t>
            </a:r>
            <a:r>
              <a:rPr lang="en-US" dirty="0" err="1"/>
              <a:t>R.id.my_recycler_view</a:t>
            </a:r>
            <a:r>
              <a:rPr lang="en-US" dirty="0"/>
              <a:t>);</a:t>
            </a:r>
          </a:p>
          <a:p>
            <a:r>
              <a:rPr lang="en-US" dirty="0"/>
              <a:t>        </a:t>
            </a:r>
            <a:r>
              <a:rPr lang="en-US" dirty="0" err="1"/>
              <a:t>mRecyclerView.setLayoutManager</a:t>
            </a:r>
            <a:r>
              <a:rPr lang="en-US" dirty="0"/>
              <a:t>(new </a:t>
            </a:r>
            <a:r>
              <a:rPr lang="en-US" dirty="0" err="1"/>
              <a:t>LinearLayoutManager</a:t>
            </a:r>
            <a:r>
              <a:rPr lang="en-US" dirty="0"/>
              <a:t>(this));</a:t>
            </a:r>
          </a:p>
          <a:p>
            <a:r>
              <a:rPr lang="en-US" dirty="0"/>
              <a:t>        </a:t>
            </a:r>
            <a:r>
              <a:rPr lang="en-US" b="1" dirty="0" err="1"/>
              <a:t>mRecyclerView.setAdapter</a:t>
            </a:r>
            <a:r>
              <a:rPr lang="en-US" b="1" dirty="0"/>
              <a:t>(new </a:t>
            </a:r>
            <a:r>
              <a:rPr lang="en-US" b="1" dirty="0" err="1"/>
              <a:t>CustomAdapter</a:t>
            </a:r>
            <a:r>
              <a:rPr lang="en-US" b="1" dirty="0"/>
              <a:t>(</a:t>
            </a:r>
            <a:r>
              <a:rPr lang="en-US" b="1" dirty="0" err="1"/>
              <a:t>generateContent</a:t>
            </a:r>
            <a:r>
              <a:rPr lang="en-US" b="1" dirty="0"/>
              <a:t>()));</a:t>
            </a:r>
          </a:p>
          <a:p>
            <a:r>
              <a:rPr lang="en-US" dirty="0"/>
              <a:t> }</a:t>
            </a:r>
          </a:p>
          <a:p>
            <a:endParaRPr lang="en-US" dirty="0"/>
          </a:p>
          <a:p>
            <a:r>
              <a:rPr lang="en-US" dirty="0"/>
              <a:t>private </a:t>
            </a:r>
            <a:r>
              <a:rPr lang="en-US" dirty="0" err="1"/>
              <a:t>ArrayList</a:t>
            </a:r>
            <a:r>
              <a:rPr lang="en-US" dirty="0"/>
              <a:t>&lt;String&gt; </a:t>
            </a:r>
            <a:r>
              <a:rPr lang="en-US" dirty="0" err="1"/>
              <a:t>generateContent</a:t>
            </a:r>
            <a:r>
              <a:rPr lang="en-US" dirty="0"/>
              <a:t>() {</a:t>
            </a:r>
          </a:p>
          <a:p>
            <a:r>
              <a:rPr lang="en-US" dirty="0"/>
              <a:t>        </a:t>
            </a:r>
            <a:r>
              <a:rPr lang="en-US" dirty="0" err="1"/>
              <a:t>ArrayList</a:t>
            </a:r>
            <a:r>
              <a:rPr lang="en-US" dirty="0"/>
              <a:t> &lt;String&gt; content = new </a:t>
            </a:r>
            <a:r>
              <a:rPr lang="en-US" dirty="0" err="1"/>
              <a:t>ArrayList</a:t>
            </a:r>
            <a:r>
              <a:rPr lang="en-US" dirty="0"/>
              <a:t>&lt;String&gt;();</a:t>
            </a:r>
          </a:p>
          <a:p>
            <a:r>
              <a:rPr lang="en-US" dirty="0"/>
              <a:t>        for (int </a:t>
            </a:r>
            <a:r>
              <a:rPr lang="en-US" dirty="0" err="1"/>
              <a:t>i</a:t>
            </a:r>
            <a:r>
              <a:rPr lang="en-US" dirty="0"/>
              <a:t>=0; </a:t>
            </a:r>
            <a:r>
              <a:rPr lang="en-US" dirty="0" err="1"/>
              <a:t>i</a:t>
            </a:r>
            <a:r>
              <a:rPr lang="en-US" dirty="0"/>
              <a:t>&lt;50; </a:t>
            </a:r>
            <a:r>
              <a:rPr lang="en-US" dirty="0" err="1"/>
              <a:t>i</a:t>
            </a:r>
            <a:r>
              <a:rPr lang="en-US" dirty="0"/>
              <a:t>++) {</a:t>
            </a:r>
          </a:p>
          <a:p>
            <a:r>
              <a:rPr lang="en-US" dirty="0"/>
              <a:t>            </a:t>
            </a:r>
            <a:r>
              <a:rPr lang="en-US" dirty="0" err="1"/>
              <a:t>content.add</a:t>
            </a:r>
            <a:r>
              <a:rPr lang="en-US" dirty="0"/>
              <a:t>("Element number " + </a:t>
            </a:r>
            <a:r>
              <a:rPr lang="en-US" dirty="0" err="1"/>
              <a:t>i</a:t>
            </a:r>
            <a:r>
              <a:rPr lang="en-US" dirty="0"/>
              <a:t>);</a:t>
            </a:r>
          </a:p>
          <a:p>
            <a:r>
              <a:rPr lang="en-US" dirty="0"/>
              <a:t>        }</a:t>
            </a:r>
          </a:p>
          <a:p>
            <a:r>
              <a:rPr lang="en-US" dirty="0"/>
              <a:t>        return content;</a:t>
            </a:r>
          </a:p>
          <a:p>
            <a:r>
              <a:rPr lang="en-US" dirty="0"/>
              <a:t>}</a:t>
            </a:r>
          </a:p>
        </p:txBody>
      </p:sp>
      <p:sp>
        <p:nvSpPr>
          <p:cNvPr id="8" name="Cloud 7">
            <a:extLst>
              <a:ext uri="{FF2B5EF4-FFF2-40B4-BE49-F238E27FC236}">
                <a16:creationId xmlns:a16="http://schemas.microsoft.com/office/drawing/2014/main" id="{E7D8F30A-06A7-4F7E-AD6A-E6AF30E11ACA}"/>
              </a:ext>
            </a:extLst>
          </p:cNvPr>
          <p:cNvSpPr/>
          <p:nvPr/>
        </p:nvSpPr>
        <p:spPr>
          <a:xfrm>
            <a:off x="7482174" y="3851631"/>
            <a:ext cx="3650881" cy="1443540"/>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RecyclerViewSample</a:t>
            </a:r>
            <a:endParaRPr lang="ru-RU" sz="2000" b="1" dirty="0">
              <a:solidFill>
                <a:schemeClr val="tx1"/>
              </a:solidFill>
            </a:endParaRPr>
          </a:p>
        </p:txBody>
      </p:sp>
    </p:spTree>
    <p:extLst>
      <p:ext uri="{BB962C8B-B14F-4D97-AF65-F5344CB8AC3E}">
        <p14:creationId xmlns:p14="http://schemas.microsoft.com/office/powerpoint/2010/main" val="4139515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reusable views</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54</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F828BF2-4704-4FAE-BC44-DF54D4F629C1}"/>
              </a:ext>
            </a:extLst>
          </p:cNvPr>
          <p:cNvSpPr/>
          <p:nvPr/>
        </p:nvSpPr>
        <p:spPr>
          <a:xfrm>
            <a:off x="470506" y="970826"/>
            <a:ext cx="11385872" cy="369332"/>
          </a:xfrm>
          <a:prstGeom prst="rect">
            <a:avLst/>
          </a:prstGeom>
        </p:spPr>
        <p:txBody>
          <a:bodyPr wrap="square">
            <a:spAutoFit/>
          </a:bodyPr>
          <a:lstStyle/>
          <a:p>
            <a:r>
              <a:rPr lang="en-US" dirty="0"/>
              <a:t>Add some logging to understand behavior of RecyclerView</a:t>
            </a:r>
          </a:p>
        </p:txBody>
      </p:sp>
      <p:sp>
        <p:nvSpPr>
          <p:cNvPr id="5" name="Rectangle 4">
            <a:extLst>
              <a:ext uri="{FF2B5EF4-FFF2-40B4-BE49-F238E27FC236}">
                <a16:creationId xmlns:a16="http://schemas.microsoft.com/office/drawing/2014/main" id="{2770B44B-B9CA-45CF-A7DC-5B930D4FA94A}"/>
              </a:ext>
            </a:extLst>
          </p:cNvPr>
          <p:cNvSpPr/>
          <p:nvPr/>
        </p:nvSpPr>
        <p:spPr>
          <a:xfrm>
            <a:off x="426098" y="1934102"/>
            <a:ext cx="10245440" cy="2862322"/>
          </a:xfrm>
          <a:prstGeom prst="rect">
            <a:avLst/>
          </a:prstGeom>
        </p:spPr>
        <p:txBody>
          <a:bodyPr wrap="square">
            <a:spAutoFit/>
          </a:bodyPr>
          <a:lstStyle/>
          <a:p>
            <a:r>
              <a:rPr lang="en-US" dirty="0"/>
              <a:t>public </a:t>
            </a:r>
            <a:r>
              <a:rPr lang="en-US" dirty="0" err="1"/>
              <a:t>MyViewHolder</a:t>
            </a:r>
            <a:r>
              <a:rPr lang="en-US" dirty="0"/>
              <a:t> </a:t>
            </a:r>
            <a:r>
              <a:rPr lang="en-US" dirty="0" err="1"/>
              <a:t>onCreateViewHolder</a:t>
            </a:r>
            <a:r>
              <a:rPr lang="en-US" dirty="0"/>
              <a:t> (</a:t>
            </a:r>
            <a:r>
              <a:rPr lang="en-US" dirty="0" err="1"/>
              <a:t>ViewGroup</a:t>
            </a:r>
            <a:r>
              <a:rPr lang="en-US" dirty="0"/>
              <a:t> parent, int </a:t>
            </a:r>
            <a:r>
              <a:rPr lang="en-US" dirty="0" err="1"/>
              <a:t>ViewType</a:t>
            </a:r>
            <a:r>
              <a:rPr lang="en-US" dirty="0"/>
              <a:t>) {</a:t>
            </a:r>
          </a:p>
          <a:p>
            <a:r>
              <a:rPr lang="en-US" dirty="0"/>
              <a:t>        View </a:t>
            </a:r>
            <a:r>
              <a:rPr lang="en-US" dirty="0" err="1"/>
              <a:t>view</a:t>
            </a:r>
            <a:r>
              <a:rPr lang="en-US" dirty="0"/>
              <a:t> = </a:t>
            </a:r>
            <a:r>
              <a:rPr lang="en-US" dirty="0" err="1"/>
              <a:t>LayoutInflater.from</a:t>
            </a:r>
            <a:r>
              <a:rPr lang="en-US" dirty="0"/>
              <a:t>(</a:t>
            </a:r>
            <a:r>
              <a:rPr lang="en-US" dirty="0" err="1"/>
              <a:t>parent.getContext</a:t>
            </a:r>
            <a:r>
              <a:rPr lang="en-US" dirty="0"/>
              <a:t>()).inflate(</a:t>
            </a:r>
            <a:r>
              <a:rPr lang="en-US" dirty="0" err="1"/>
              <a:t>R.layout.list_item_view</a:t>
            </a:r>
            <a:r>
              <a:rPr lang="en-US" dirty="0"/>
              <a:t>, parent, false);</a:t>
            </a:r>
          </a:p>
          <a:p>
            <a:r>
              <a:rPr lang="en-US" dirty="0"/>
              <a:t>        </a:t>
            </a:r>
            <a:r>
              <a:rPr lang="en-US" b="1" dirty="0" err="1"/>
              <a:t>Log.d</a:t>
            </a:r>
            <a:r>
              <a:rPr lang="en-US" b="1" dirty="0"/>
              <a:t>("Adapter", "</a:t>
            </a:r>
            <a:r>
              <a:rPr lang="en-US" b="1" dirty="0" err="1"/>
              <a:t>OnCreateViewHolder</a:t>
            </a:r>
            <a:r>
              <a:rPr lang="en-US" b="1" dirty="0"/>
              <a:t>");</a:t>
            </a:r>
          </a:p>
          <a:p>
            <a:r>
              <a:rPr lang="en-US" dirty="0"/>
              <a:t>        return new </a:t>
            </a:r>
            <a:r>
              <a:rPr lang="en-US" dirty="0" err="1"/>
              <a:t>MyViewHolder</a:t>
            </a:r>
            <a:r>
              <a:rPr lang="en-US" dirty="0"/>
              <a:t>(view);</a:t>
            </a:r>
          </a:p>
          <a:p>
            <a:r>
              <a:rPr lang="en-US" dirty="0"/>
              <a:t> }</a:t>
            </a:r>
          </a:p>
          <a:p>
            <a:endParaRPr lang="en-US" dirty="0"/>
          </a:p>
          <a:p>
            <a:r>
              <a:rPr lang="en-US" dirty="0"/>
              <a:t>public void </a:t>
            </a:r>
            <a:r>
              <a:rPr lang="en-US" dirty="0" err="1"/>
              <a:t>onBindViewHolder</a:t>
            </a:r>
            <a:r>
              <a:rPr lang="en-US" dirty="0"/>
              <a:t>(</a:t>
            </a:r>
            <a:r>
              <a:rPr lang="en-US" dirty="0" err="1"/>
              <a:t>MyViewHolder</a:t>
            </a:r>
            <a:r>
              <a:rPr lang="en-US" dirty="0"/>
              <a:t> </a:t>
            </a:r>
            <a:r>
              <a:rPr lang="en-US" dirty="0" err="1"/>
              <a:t>vh</a:t>
            </a:r>
            <a:r>
              <a:rPr lang="en-US" dirty="0"/>
              <a:t>, int position) {</a:t>
            </a:r>
          </a:p>
          <a:p>
            <a:r>
              <a:rPr lang="en-US" b="1" dirty="0"/>
              <a:t>        </a:t>
            </a:r>
            <a:r>
              <a:rPr lang="en-US" b="1" dirty="0" err="1"/>
              <a:t>Log.d</a:t>
            </a:r>
            <a:r>
              <a:rPr lang="en-US" b="1" dirty="0"/>
              <a:t>("Adapter", "</a:t>
            </a:r>
            <a:r>
              <a:rPr lang="en-US" b="1" dirty="0" err="1"/>
              <a:t>OnBindViewHolder</a:t>
            </a:r>
            <a:r>
              <a:rPr lang="en-US" b="1" dirty="0"/>
              <a:t> for position: " + position);</a:t>
            </a:r>
            <a:endParaRPr lang="en-US" dirty="0"/>
          </a:p>
          <a:p>
            <a:r>
              <a:rPr lang="en-US" dirty="0"/>
              <a:t>        </a:t>
            </a:r>
            <a:r>
              <a:rPr lang="en-US" dirty="0" err="1"/>
              <a:t>vh.mTextView.setText</a:t>
            </a:r>
            <a:r>
              <a:rPr lang="en-US" dirty="0"/>
              <a:t>(</a:t>
            </a:r>
            <a:r>
              <a:rPr lang="en-US" dirty="0" err="1"/>
              <a:t>mDataset.get</a:t>
            </a:r>
            <a:r>
              <a:rPr lang="en-US" dirty="0"/>
              <a:t>(position));        </a:t>
            </a:r>
            <a:endParaRPr lang="en-US" b="1" dirty="0"/>
          </a:p>
          <a:p>
            <a:r>
              <a:rPr lang="en-US" dirty="0"/>
              <a:t> }</a:t>
            </a:r>
          </a:p>
        </p:txBody>
      </p:sp>
    </p:spTree>
    <p:extLst>
      <p:ext uri="{BB962C8B-B14F-4D97-AF65-F5344CB8AC3E}">
        <p14:creationId xmlns:p14="http://schemas.microsoft.com/office/powerpoint/2010/main" val="8213837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RecyclerView control – reusable views</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55</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cdn-images-1.medium.com/max/1600/1*WWpLpwx-K0tPqnDlmmWRWQ.gif">
            <a:extLst>
              <a:ext uri="{FF2B5EF4-FFF2-40B4-BE49-F238E27FC236}">
                <a16:creationId xmlns:a16="http://schemas.microsoft.com/office/drawing/2014/main" id="{2AD20231-136F-4B33-93E6-145263A5A320}"/>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01039" y="1047750"/>
            <a:ext cx="76200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5B0B015-0097-41F6-AABD-6FF8DD52959C}"/>
              </a:ext>
            </a:extLst>
          </p:cNvPr>
          <p:cNvSpPr/>
          <p:nvPr/>
        </p:nvSpPr>
        <p:spPr>
          <a:xfrm>
            <a:off x="8610600" y="1157518"/>
            <a:ext cx="3246634" cy="3970318"/>
          </a:xfrm>
          <a:prstGeom prst="rect">
            <a:avLst/>
          </a:prstGeom>
        </p:spPr>
        <p:txBody>
          <a:bodyPr wrap="square">
            <a:spAutoFit/>
          </a:bodyPr>
          <a:lstStyle/>
          <a:p>
            <a:r>
              <a:rPr lang="en-US" dirty="0" err="1"/>
              <a:t>onCreateViewHolder</a:t>
            </a:r>
            <a:r>
              <a:rPr lang="en-US" dirty="0"/>
              <a:t>() method is called and </a:t>
            </a:r>
            <a:r>
              <a:rPr lang="en-US" dirty="0" err="1"/>
              <a:t>ViewHolder</a:t>
            </a:r>
            <a:r>
              <a:rPr lang="en-US" dirty="0"/>
              <a:t> objects are created for a couple of first views and then the created ones are reusing and the adapter is just binding the data with the </a:t>
            </a:r>
            <a:r>
              <a:rPr lang="en-US" dirty="0" err="1"/>
              <a:t>onBindViewHolder</a:t>
            </a:r>
            <a:r>
              <a:rPr lang="en-US" dirty="0"/>
              <a:t>() method. Thanks to that the list is very efficient and user can scroll the list smoothly, because the most costly calls (like inflating and finding views) are happening inside the </a:t>
            </a:r>
            <a:r>
              <a:rPr lang="en-US" dirty="0" err="1"/>
              <a:t>onCreateViewHolder</a:t>
            </a:r>
            <a:r>
              <a:rPr lang="en-US" dirty="0"/>
              <a:t>() method.</a:t>
            </a:r>
          </a:p>
        </p:txBody>
      </p:sp>
    </p:spTree>
    <p:extLst>
      <p:ext uri="{BB962C8B-B14F-4D97-AF65-F5344CB8AC3E}">
        <p14:creationId xmlns:p14="http://schemas.microsoft.com/office/powerpoint/2010/main" val="17980012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2" name="TextBox 1"/>
          <p:cNvSpPr txBox="1"/>
          <p:nvPr/>
        </p:nvSpPr>
        <p:spPr>
          <a:xfrm>
            <a:off x="6096000" y="2468880"/>
            <a:ext cx="6072188" cy="1446550"/>
          </a:xfrm>
          <a:prstGeom prst="rect">
            <a:avLst/>
          </a:prstGeom>
          <a:solidFill>
            <a:srgbClr val="002060"/>
          </a:solidFill>
        </p:spPr>
        <p:txBody>
          <a:bodyPr wrap="square" rtlCol="0">
            <a:spAutoFit/>
          </a:bodyPr>
          <a:lstStyle/>
          <a:p>
            <a:r>
              <a:rPr lang="en-US" sz="4400" dirty="0">
                <a:solidFill>
                  <a:schemeClr val="bg1"/>
                </a:solidFill>
              </a:rPr>
              <a:t>Build a UI with Android Layout Editor</a:t>
            </a:r>
            <a:endParaRPr lang="ru-RU" sz="4400" dirty="0">
              <a:solidFill>
                <a:schemeClr val="bg1"/>
              </a:solidFill>
            </a:endParaRPr>
          </a:p>
        </p:txBody>
      </p:sp>
    </p:spTree>
    <p:extLst>
      <p:ext uri="{BB962C8B-B14F-4D97-AF65-F5344CB8AC3E}">
        <p14:creationId xmlns:p14="http://schemas.microsoft.com/office/powerpoint/2010/main" val="35164820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Main Window</a:t>
            </a:r>
            <a:endParaRPr lang="ru-RU" sz="3600" dirty="0"/>
          </a:p>
        </p:txBody>
      </p:sp>
      <p:sp>
        <p:nvSpPr>
          <p:cNvPr id="10" name="Footer Placeholder 9"/>
          <p:cNvSpPr>
            <a:spLocks noGrp="1"/>
          </p:cNvSpPr>
          <p:nvPr>
            <p:ph type="ftr" sz="quarter" idx="11"/>
          </p:nvPr>
        </p:nvSpPr>
        <p:spPr>
          <a:xfrm>
            <a:off x="360784" y="6380454"/>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57</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68A50-E84B-41BE-9E5B-AA182B160AF0}"/>
              </a:ext>
            </a:extLst>
          </p:cNvPr>
          <p:cNvSpPr/>
          <p:nvPr/>
        </p:nvSpPr>
        <p:spPr>
          <a:xfrm>
            <a:off x="7114671" y="1002745"/>
            <a:ext cx="4716545" cy="3139321"/>
          </a:xfrm>
          <a:prstGeom prst="rect">
            <a:avLst/>
          </a:prstGeom>
        </p:spPr>
        <p:txBody>
          <a:bodyPr wrap="square">
            <a:spAutoFit/>
          </a:bodyPr>
          <a:lstStyle/>
          <a:p>
            <a:r>
              <a:rPr lang="en-US" b="1" dirty="0">
                <a:solidFill>
                  <a:srgbClr val="212121"/>
                </a:solidFill>
                <a:latin typeface="Roboto"/>
              </a:rPr>
              <a:t>1 - Palette: </a:t>
            </a:r>
            <a:r>
              <a:rPr lang="en-US" dirty="0">
                <a:solidFill>
                  <a:srgbClr val="212121"/>
                </a:solidFill>
                <a:latin typeface="Roboto"/>
              </a:rPr>
              <a:t>List of views and view groups that you can drag into your layout.</a:t>
            </a:r>
          </a:p>
          <a:p>
            <a:r>
              <a:rPr lang="en-US" b="1" dirty="0">
                <a:solidFill>
                  <a:srgbClr val="212121"/>
                </a:solidFill>
                <a:latin typeface="Roboto"/>
              </a:rPr>
              <a:t>2 - Component Tree: </a:t>
            </a:r>
            <a:r>
              <a:rPr lang="en-US" dirty="0">
                <a:solidFill>
                  <a:srgbClr val="212121"/>
                </a:solidFill>
                <a:latin typeface="Roboto"/>
              </a:rPr>
              <a:t>View hierarchy for your layout.</a:t>
            </a:r>
          </a:p>
          <a:p>
            <a:r>
              <a:rPr lang="en-US" b="1" dirty="0">
                <a:solidFill>
                  <a:srgbClr val="212121"/>
                </a:solidFill>
                <a:latin typeface="Roboto"/>
              </a:rPr>
              <a:t>3 - Toolbar: </a:t>
            </a:r>
            <a:r>
              <a:rPr lang="en-US" dirty="0">
                <a:solidFill>
                  <a:srgbClr val="212121"/>
                </a:solidFill>
                <a:latin typeface="Roboto"/>
              </a:rPr>
              <a:t>Buttons to configure your layout appearance in the editor and to change some layout attributes.</a:t>
            </a:r>
          </a:p>
          <a:p>
            <a:r>
              <a:rPr lang="en-US" b="1" dirty="0">
                <a:solidFill>
                  <a:srgbClr val="212121"/>
                </a:solidFill>
                <a:latin typeface="Roboto"/>
              </a:rPr>
              <a:t>4 - Design editor: </a:t>
            </a:r>
            <a:r>
              <a:rPr lang="en-US" dirty="0">
                <a:solidFill>
                  <a:srgbClr val="212121"/>
                </a:solidFill>
                <a:latin typeface="Roboto"/>
              </a:rPr>
              <a:t>Layout in Design or Blueprint view, or both.</a:t>
            </a:r>
          </a:p>
          <a:p>
            <a:r>
              <a:rPr lang="en-US" b="1" dirty="0">
                <a:solidFill>
                  <a:srgbClr val="212121"/>
                </a:solidFill>
                <a:latin typeface="Roboto"/>
              </a:rPr>
              <a:t>5 - Attributes: </a:t>
            </a:r>
            <a:r>
              <a:rPr lang="en-US" dirty="0">
                <a:solidFill>
                  <a:srgbClr val="212121"/>
                </a:solidFill>
                <a:latin typeface="Roboto"/>
              </a:rPr>
              <a:t>Controls for the selected view's attributes.</a:t>
            </a:r>
            <a:endParaRPr lang="en-US" dirty="0"/>
          </a:p>
        </p:txBody>
      </p:sp>
      <p:pic>
        <p:nvPicPr>
          <p:cNvPr id="1026" name="Picture 2" descr="https://developer.android.com/studio/images/write/layout-editor-callouts_2x.png">
            <a:extLst>
              <a:ext uri="{FF2B5EF4-FFF2-40B4-BE49-F238E27FC236}">
                <a16:creationId xmlns:a16="http://schemas.microsoft.com/office/drawing/2014/main" id="{E341FFA6-AC40-421A-8D24-3C120F491D8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784" y="1002745"/>
            <a:ext cx="6552497" cy="4394099"/>
          </a:xfrm>
          <a:prstGeom prst="rect">
            <a:avLst/>
          </a:prstGeom>
          <a:noFill/>
          <a:extLst>
            <a:ext uri="{909E8E84-426E-40DD-AFC4-6F175D3DCCD1}">
              <a14:hiddenFill xmlns:a14="http://schemas.microsoft.com/office/drawing/2010/main">
                <a:solidFill>
                  <a:srgbClr val="FFFFFF"/>
                </a:solidFill>
              </a14:hiddenFill>
            </a:ext>
          </a:extLst>
        </p:spPr>
      </p:pic>
      <p:sp>
        <p:nvSpPr>
          <p:cNvPr id="2" name="Arrow: Down 1">
            <a:extLst>
              <a:ext uri="{FF2B5EF4-FFF2-40B4-BE49-F238E27FC236}">
                <a16:creationId xmlns:a16="http://schemas.microsoft.com/office/drawing/2014/main" id="{8382B3EB-624D-43D0-B071-AAF64F4238F4}"/>
              </a:ext>
            </a:extLst>
          </p:cNvPr>
          <p:cNvSpPr/>
          <p:nvPr/>
        </p:nvSpPr>
        <p:spPr>
          <a:xfrm rot="10800000">
            <a:off x="669302" y="5514340"/>
            <a:ext cx="320511" cy="58446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C4F8354-C6FD-43CC-8418-3962AAD50B3A}"/>
              </a:ext>
            </a:extLst>
          </p:cNvPr>
          <p:cNvSpPr/>
          <p:nvPr/>
        </p:nvSpPr>
        <p:spPr>
          <a:xfrm>
            <a:off x="7291954" y="3679547"/>
            <a:ext cx="4716545" cy="369332"/>
          </a:xfrm>
          <a:prstGeom prst="rect">
            <a:avLst/>
          </a:prstGeom>
        </p:spPr>
        <p:txBody>
          <a:bodyPr wrap="square">
            <a:spAutoFit/>
          </a:bodyPr>
          <a:lstStyle/>
          <a:p>
            <a:endParaRPr lang="en-US" dirty="0"/>
          </a:p>
        </p:txBody>
      </p:sp>
      <p:sp>
        <p:nvSpPr>
          <p:cNvPr id="4" name="Rectangle 1">
            <a:extLst>
              <a:ext uri="{FF2B5EF4-FFF2-40B4-BE49-F238E27FC236}">
                <a16:creationId xmlns:a16="http://schemas.microsoft.com/office/drawing/2014/main" id="{3F2F6EFB-408F-4B2F-80B7-80346B0120D1}"/>
              </a:ext>
            </a:extLst>
          </p:cNvPr>
          <p:cNvSpPr>
            <a:spLocks noChangeArrowheads="1"/>
          </p:cNvSpPr>
          <p:nvPr/>
        </p:nvSpPr>
        <p:spPr bwMode="auto">
          <a:xfrm>
            <a:off x="1096591" y="5433020"/>
            <a:ext cx="10257209" cy="923330"/>
          </a:xfrm>
          <a:prstGeom prst="rect">
            <a:avLst/>
          </a:prstGeom>
          <a:solidFill>
            <a:srgbClr val="FBFBF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effectLst/>
                <a:latin typeface="+mn-lt"/>
              </a:rPr>
              <a:t>7 - Mode Switching</a:t>
            </a:r>
            <a:r>
              <a:rPr lang="en-US" altLang="en-US" dirty="0">
                <a:latin typeface="+mn-lt"/>
              </a:rPr>
              <a:t> -</a:t>
            </a:r>
            <a:r>
              <a:rPr kumimoji="0" lang="en-US" altLang="en-US" b="0" i="0" u="none" strike="noStrike" cap="none" normalizeH="0" baseline="0" dirty="0">
                <a:ln>
                  <a:noFill/>
                </a:ln>
                <a:effectLst/>
                <a:latin typeface="+mn-lt"/>
              </a:rPr>
              <a:t> </a:t>
            </a:r>
            <a:r>
              <a:rPr kumimoji="0" lang="en-US" altLang="en-US" b="1" i="0" u="none" strike="noStrike" cap="none" normalizeH="0" baseline="0" dirty="0">
                <a:ln>
                  <a:noFill/>
                </a:ln>
                <a:effectLst/>
                <a:latin typeface="+mn-lt"/>
              </a:rPr>
              <a:t>Design/Text</a:t>
            </a:r>
            <a:r>
              <a:rPr kumimoji="0" lang="en-US" altLang="en-US" b="0" i="0" u="none" strike="noStrike" cap="none" normalizeH="0" baseline="0" dirty="0">
                <a:ln>
                  <a:noFill/>
                </a:ln>
                <a:effectLst/>
                <a:latin typeface="+mn-lt"/>
              </a:rPr>
              <a:t>: switch to Text mode to see the content of the XML file along with the preview. At any time during the design process, the underlying XML can be viewed and directly edited simply by clicking on the Text tab located at the bottom of the Designer tool panel. </a:t>
            </a:r>
          </a:p>
        </p:txBody>
      </p:sp>
      <p:sp>
        <p:nvSpPr>
          <p:cNvPr id="5" name="Oval 4">
            <a:extLst>
              <a:ext uri="{FF2B5EF4-FFF2-40B4-BE49-F238E27FC236}">
                <a16:creationId xmlns:a16="http://schemas.microsoft.com/office/drawing/2014/main" id="{49688C83-8A9C-4828-94EE-8F04D1FC1276}"/>
              </a:ext>
            </a:extLst>
          </p:cNvPr>
          <p:cNvSpPr/>
          <p:nvPr/>
        </p:nvSpPr>
        <p:spPr>
          <a:xfrm>
            <a:off x="669302" y="5054885"/>
            <a:ext cx="193727" cy="17780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7</a:t>
            </a:r>
          </a:p>
        </p:txBody>
      </p:sp>
    </p:spTree>
    <p:extLst>
      <p:ext uri="{BB962C8B-B14F-4D97-AF65-F5344CB8AC3E}">
        <p14:creationId xmlns:p14="http://schemas.microsoft.com/office/powerpoint/2010/main" val="41468678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8" y="107990"/>
            <a:ext cx="10813829" cy="646331"/>
          </a:xfrm>
          <a:prstGeom prst="rect">
            <a:avLst/>
          </a:prstGeom>
          <a:noFill/>
        </p:spPr>
        <p:txBody>
          <a:bodyPr wrap="square" rtlCol="0">
            <a:spAutoFit/>
          </a:bodyPr>
          <a:lstStyle/>
          <a:p>
            <a:r>
              <a:rPr lang="en-US" sz="3600" dirty="0"/>
              <a:t>Change the preview appearance</a:t>
            </a:r>
            <a:endParaRPr lang="ru-RU" sz="3600" dirty="0"/>
          </a:p>
        </p:txBody>
      </p:sp>
      <p:sp>
        <p:nvSpPr>
          <p:cNvPr id="10" name="Footer Placeholder 9"/>
          <p:cNvSpPr>
            <a:spLocks noGrp="1"/>
          </p:cNvSpPr>
          <p:nvPr>
            <p:ph type="ftr" sz="quarter" idx="11"/>
          </p:nvPr>
        </p:nvSpPr>
        <p:spPr>
          <a:xfrm>
            <a:off x="360784" y="6380454"/>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58</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68A50-E84B-41BE-9E5B-AA182B160AF0}"/>
              </a:ext>
            </a:extLst>
          </p:cNvPr>
          <p:cNvSpPr/>
          <p:nvPr/>
        </p:nvSpPr>
        <p:spPr>
          <a:xfrm>
            <a:off x="635638" y="2104826"/>
            <a:ext cx="11195578" cy="4247317"/>
          </a:xfrm>
          <a:prstGeom prst="rect">
            <a:avLst/>
          </a:prstGeom>
        </p:spPr>
        <p:txBody>
          <a:bodyPr wrap="square">
            <a:spAutoFit/>
          </a:bodyPr>
          <a:lstStyle/>
          <a:p>
            <a:r>
              <a:rPr lang="en-US" b="1" dirty="0">
                <a:solidFill>
                  <a:srgbClr val="212121"/>
                </a:solidFill>
              </a:rPr>
              <a:t>1 - Design and blueprint: </a:t>
            </a:r>
            <a:r>
              <a:rPr lang="en-US" dirty="0">
                <a:solidFill>
                  <a:srgbClr val="212121"/>
                </a:solidFill>
              </a:rPr>
              <a:t>Select how you'd like to view your layout in the editor; select either the Design view (a real-world preview of your layout), the Blueprint view (only outlines for each view), or Design + Blueprint for both side by side.</a:t>
            </a:r>
          </a:p>
          <a:p>
            <a:r>
              <a:rPr lang="en-US" b="1" dirty="0">
                <a:solidFill>
                  <a:srgbClr val="212121"/>
                </a:solidFill>
              </a:rPr>
              <a:t>2 - Screen orientation and layout variants: </a:t>
            </a:r>
            <a:r>
              <a:rPr lang="en-US" dirty="0">
                <a:solidFill>
                  <a:srgbClr val="212121"/>
                </a:solidFill>
              </a:rPr>
              <a:t>Select between landscape and portrait screen orientation, or other screen modes for which your app provides alternative layouts, such as night mode. This menu also contains commands for creating a new layout variant.</a:t>
            </a:r>
          </a:p>
          <a:p>
            <a:r>
              <a:rPr lang="en-US" b="1" dirty="0">
                <a:solidFill>
                  <a:srgbClr val="212121"/>
                </a:solidFill>
              </a:rPr>
              <a:t>3 - Device type and size: </a:t>
            </a:r>
            <a:r>
              <a:rPr lang="en-US" dirty="0">
                <a:solidFill>
                  <a:srgbClr val="212121"/>
                </a:solidFill>
              </a:rPr>
              <a:t>Select the device type (phone/tablet, Android TV, or Wear OS) and screen configuration (size and density). You can select from several pre-configured device types and your own AVD definitions, or start a new AVD by selecting Add Device Definition from the list.</a:t>
            </a:r>
          </a:p>
          <a:p>
            <a:r>
              <a:rPr lang="en-US" b="1" dirty="0">
                <a:solidFill>
                  <a:srgbClr val="212121"/>
                </a:solidFill>
              </a:rPr>
              <a:t>4 - API version:</a:t>
            </a:r>
            <a:r>
              <a:rPr lang="en-US" dirty="0">
                <a:solidFill>
                  <a:srgbClr val="212121"/>
                </a:solidFill>
              </a:rPr>
              <a:t> Select the version of Android on which to preview your layout.</a:t>
            </a:r>
          </a:p>
          <a:p>
            <a:r>
              <a:rPr lang="en-US" b="1" dirty="0">
                <a:solidFill>
                  <a:srgbClr val="212121"/>
                </a:solidFill>
              </a:rPr>
              <a:t>5 - App theme: </a:t>
            </a:r>
            <a:r>
              <a:rPr lang="en-US" dirty="0">
                <a:solidFill>
                  <a:srgbClr val="212121"/>
                </a:solidFill>
              </a:rPr>
              <a:t>Select which UI theme to apply to the preview. (This works only for supported layout styles; thus many themes in this list result in an error.)</a:t>
            </a:r>
          </a:p>
          <a:p>
            <a:r>
              <a:rPr lang="en-US" b="1" dirty="0">
                <a:solidFill>
                  <a:srgbClr val="212121"/>
                </a:solidFill>
              </a:rPr>
              <a:t>6 - Language:</a:t>
            </a:r>
            <a:r>
              <a:rPr lang="en-US" dirty="0">
                <a:solidFill>
                  <a:srgbClr val="212121"/>
                </a:solidFill>
              </a:rPr>
              <a:t> Select the language to show for your UI strings. This list displays only the languages available in your string resources. If you'd like to edit your translations, click Edit Translations from the drop-down menu (see Localize the UI with Translations Editor).</a:t>
            </a:r>
          </a:p>
        </p:txBody>
      </p:sp>
      <p:sp>
        <p:nvSpPr>
          <p:cNvPr id="12" name="Rectangle 11">
            <a:extLst>
              <a:ext uri="{FF2B5EF4-FFF2-40B4-BE49-F238E27FC236}">
                <a16:creationId xmlns:a16="http://schemas.microsoft.com/office/drawing/2014/main" id="{7C4F8354-C6FD-43CC-8418-3962AAD50B3A}"/>
              </a:ext>
            </a:extLst>
          </p:cNvPr>
          <p:cNvSpPr/>
          <p:nvPr/>
        </p:nvSpPr>
        <p:spPr>
          <a:xfrm>
            <a:off x="7291954" y="3679547"/>
            <a:ext cx="4716545" cy="369332"/>
          </a:xfrm>
          <a:prstGeom prst="rect">
            <a:avLst/>
          </a:prstGeom>
        </p:spPr>
        <p:txBody>
          <a:bodyPr wrap="square">
            <a:spAutoFit/>
          </a:bodyPr>
          <a:lstStyle/>
          <a:p>
            <a:endParaRPr lang="en-US" dirty="0"/>
          </a:p>
        </p:txBody>
      </p:sp>
      <p:pic>
        <p:nvPicPr>
          <p:cNvPr id="3074" name="Picture 2" descr="https://developer.android.com/studio/images/write/layout-editor-toolbar-callouts_2x.png">
            <a:extLst>
              <a:ext uri="{FF2B5EF4-FFF2-40B4-BE49-F238E27FC236}">
                <a16:creationId xmlns:a16="http://schemas.microsoft.com/office/drawing/2014/main" id="{88B3D056-312B-4DA2-9A64-087BECE75E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302" y="1132306"/>
            <a:ext cx="5381121" cy="822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1668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8" y="107990"/>
            <a:ext cx="10813829" cy="646331"/>
          </a:xfrm>
          <a:prstGeom prst="rect">
            <a:avLst/>
          </a:prstGeom>
          <a:noFill/>
        </p:spPr>
        <p:txBody>
          <a:bodyPr wrap="square" rtlCol="0">
            <a:spAutoFit/>
          </a:bodyPr>
          <a:lstStyle/>
          <a:p>
            <a:r>
              <a:rPr lang="en-US" sz="3600" dirty="0"/>
              <a:t>Create a new layout</a:t>
            </a:r>
            <a:endParaRPr lang="ru-RU" sz="3600" dirty="0"/>
          </a:p>
        </p:txBody>
      </p:sp>
      <p:sp>
        <p:nvSpPr>
          <p:cNvPr id="10" name="Footer Placeholder 9"/>
          <p:cNvSpPr>
            <a:spLocks noGrp="1"/>
          </p:cNvSpPr>
          <p:nvPr>
            <p:ph type="ftr" sz="quarter" idx="11"/>
          </p:nvPr>
        </p:nvSpPr>
        <p:spPr>
          <a:xfrm>
            <a:off x="360784" y="6380454"/>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59</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68A50-E84B-41BE-9E5B-AA182B160AF0}"/>
              </a:ext>
            </a:extLst>
          </p:cNvPr>
          <p:cNvSpPr/>
          <p:nvPr/>
        </p:nvSpPr>
        <p:spPr>
          <a:xfrm>
            <a:off x="426098" y="1015160"/>
            <a:ext cx="11195578" cy="1200329"/>
          </a:xfrm>
          <a:prstGeom prst="rect">
            <a:avLst/>
          </a:prstGeom>
        </p:spPr>
        <p:txBody>
          <a:bodyPr wrap="square">
            <a:spAutoFit/>
          </a:bodyPr>
          <a:lstStyle/>
          <a:p>
            <a:pPr marL="342900" indent="-342900">
              <a:buFont typeface="+mj-lt"/>
              <a:buAutoNum type="arabicPeriod"/>
            </a:pPr>
            <a:r>
              <a:rPr lang="en-US" dirty="0">
                <a:solidFill>
                  <a:srgbClr val="212121"/>
                </a:solidFill>
              </a:rPr>
              <a:t>In the Project window, click the module (such as app) in which you want to add a layout.</a:t>
            </a:r>
          </a:p>
          <a:p>
            <a:pPr marL="342900" indent="-342900">
              <a:buFont typeface="+mj-lt"/>
              <a:buAutoNum type="arabicPeriod"/>
            </a:pPr>
            <a:r>
              <a:rPr lang="en-US" dirty="0">
                <a:solidFill>
                  <a:srgbClr val="212121"/>
                </a:solidFill>
              </a:rPr>
              <a:t>In the main menu, select File &gt; New &gt; XML &gt; Layout XML File.</a:t>
            </a:r>
          </a:p>
          <a:p>
            <a:pPr marL="342900" indent="-342900">
              <a:buFont typeface="+mj-lt"/>
              <a:buAutoNum type="arabicPeriod"/>
            </a:pPr>
            <a:r>
              <a:rPr lang="en-US" dirty="0">
                <a:solidFill>
                  <a:srgbClr val="212121"/>
                </a:solidFill>
              </a:rPr>
              <a:t>In the dialog that appears, enter a name for the file, the root layout tag, and the source set in which the layout belongs. Then click Finish.</a:t>
            </a:r>
          </a:p>
        </p:txBody>
      </p:sp>
      <p:sp>
        <p:nvSpPr>
          <p:cNvPr id="12" name="Rectangle 11">
            <a:extLst>
              <a:ext uri="{FF2B5EF4-FFF2-40B4-BE49-F238E27FC236}">
                <a16:creationId xmlns:a16="http://schemas.microsoft.com/office/drawing/2014/main" id="{7C4F8354-C6FD-43CC-8418-3962AAD50B3A}"/>
              </a:ext>
            </a:extLst>
          </p:cNvPr>
          <p:cNvSpPr/>
          <p:nvPr/>
        </p:nvSpPr>
        <p:spPr>
          <a:xfrm>
            <a:off x="7291954" y="3679547"/>
            <a:ext cx="4716545" cy="369332"/>
          </a:xfrm>
          <a:prstGeom prst="rect">
            <a:avLst/>
          </a:prstGeom>
        </p:spPr>
        <p:txBody>
          <a:bodyPr wrap="square">
            <a:spAutoFit/>
          </a:bodyPr>
          <a:lstStyle/>
          <a:p>
            <a:endParaRPr lang="en-US" dirty="0"/>
          </a:p>
        </p:txBody>
      </p:sp>
      <p:sp>
        <p:nvSpPr>
          <p:cNvPr id="13" name="Rectangle 12">
            <a:extLst>
              <a:ext uri="{FF2B5EF4-FFF2-40B4-BE49-F238E27FC236}">
                <a16:creationId xmlns:a16="http://schemas.microsoft.com/office/drawing/2014/main" id="{8E56BBEC-E0C5-4227-A77B-06C19B8DD850}"/>
              </a:ext>
            </a:extLst>
          </p:cNvPr>
          <p:cNvSpPr/>
          <p:nvPr/>
        </p:nvSpPr>
        <p:spPr>
          <a:xfrm>
            <a:off x="2698485" y="2830169"/>
            <a:ext cx="8923191" cy="923330"/>
          </a:xfrm>
          <a:prstGeom prst="rect">
            <a:avLst/>
          </a:prstGeom>
        </p:spPr>
        <p:txBody>
          <a:bodyPr wrap="square">
            <a:spAutoFit/>
          </a:bodyPr>
          <a:lstStyle/>
          <a:p>
            <a:r>
              <a:rPr lang="en-US" dirty="0">
                <a:solidFill>
                  <a:srgbClr val="212121"/>
                </a:solidFill>
              </a:rPr>
              <a:t>If you've selected the Project view in the Project window: open the res directory for your app module, right-click the layout directory where you'd like to add the layout and then click New &gt; Layout resource file.</a:t>
            </a:r>
          </a:p>
        </p:txBody>
      </p:sp>
      <p:sp>
        <p:nvSpPr>
          <p:cNvPr id="2" name="Rectangle 1">
            <a:extLst>
              <a:ext uri="{FF2B5EF4-FFF2-40B4-BE49-F238E27FC236}">
                <a16:creationId xmlns:a16="http://schemas.microsoft.com/office/drawing/2014/main" id="{03ACA77E-2E4B-4667-B9C1-C4645AA6BE3C}"/>
              </a:ext>
            </a:extLst>
          </p:cNvPr>
          <p:cNvSpPr/>
          <p:nvPr/>
        </p:nvSpPr>
        <p:spPr>
          <a:xfrm>
            <a:off x="5010364" y="4612735"/>
            <a:ext cx="6096000" cy="923330"/>
          </a:xfrm>
          <a:prstGeom prst="rect">
            <a:avLst/>
          </a:prstGeom>
        </p:spPr>
        <p:txBody>
          <a:bodyPr>
            <a:spAutoFit/>
          </a:bodyPr>
          <a:lstStyle/>
          <a:p>
            <a:r>
              <a:rPr lang="en-US" dirty="0">
                <a:solidFill>
                  <a:srgbClr val="212121"/>
                </a:solidFill>
              </a:rPr>
              <a:t>If you've selected the Android view in the Project window: right-click the layout folder and then select New &gt; Layout resource file.</a:t>
            </a:r>
          </a:p>
        </p:txBody>
      </p:sp>
      <p:sp>
        <p:nvSpPr>
          <p:cNvPr id="4" name="TextBox 3">
            <a:extLst>
              <a:ext uri="{FF2B5EF4-FFF2-40B4-BE49-F238E27FC236}">
                <a16:creationId xmlns:a16="http://schemas.microsoft.com/office/drawing/2014/main" id="{C63CEB3B-0473-4075-BCE8-7D32D73C9AB8}"/>
              </a:ext>
            </a:extLst>
          </p:cNvPr>
          <p:cNvSpPr txBox="1"/>
          <p:nvPr/>
        </p:nvSpPr>
        <p:spPr>
          <a:xfrm>
            <a:off x="4453759" y="2223689"/>
            <a:ext cx="1931542" cy="369332"/>
          </a:xfrm>
          <a:prstGeom prst="rect">
            <a:avLst/>
          </a:prstGeom>
          <a:noFill/>
        </p:spPr>
        <p:txBody>
          <a:bodyPr wrap="square" rtlCol="0">
            <a:spAutoFit/>
          </a:bodyPr>
          <a:lstStyle/>
          <a:p>
            <a:r>
              <a:rPr lang="en-US" b="1" dirty="0"/>
              <a:t>OR</a:t>
            </a:r>
          </a:p>
        </p:txBody>
      </p:sp>
      <p:sp>
        <p:nvSpPr>
          <p:cNvPr id="14" name="TextBox 13">
            <a:extLst>
              <a:ext uri="{FF2B5EF4-FFF2-40B4-BE49-F238E27FC236}">
                <a16:creationId xmlns:a16="http://schemas.microsoft.com/office/drawing/2014/main" id="{97876762-1E0C-4512-B305-B7D66713E016}"/>
              </a:ext>
            </a:extLst>
          </p:cNvPr>
          <p:cNvSpPr txBox="1"/>
          <p:nvPr/>
        </p:nvSpPr>
        <p:spPr>
          <a:xfrm>
            <a:off x="4453759" y="3894888"/>
            <a:ext cx="1931542" cy="369332"/>
          </a:xfrm>
          <a:prstGeom prst="rect">
            <a:avLst/>
          </a:prstGeom>
          <a:noFill/>
        </p:spPr>
        <p:txBody>
          <a:bodyPr wrap="square" rtlCol="0">
            <a:spAutoFit/>
          </a:bodyPr>
          <a:lstStyle/>
          <a:p>
            <a:r>
              <a:rPr lang="en-US" b="1" dirty="0"/>
              <a:t>OR</a:t>
            </a:r>
          </a:p>
        </p:txBody>
      </p:sp>
    </p:spTree>
    <p:extLst>
      <p:ext uri="{BB962C8B-B14F-4D97-AF65-F5344CB8AC3E}">
        <p14:creationId xmlns:p14="http://schemas.microsoft.com/office/powerpoint/2010/main" val="2697105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R.java</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p:cNvSpPr>
            <a:spLocks noGrp="1"/>
          </p:cNvSpPr>
          <p:nvPr/>
        </p:nvSpPr>
        <p:spPr>
          <a:xfrm>
            <a:off x="426098" y="1045939"/>
            <a:ext cx="11517085" cy="49830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 compile time all resources are packed to </a:t>
            </a:r>
            <a:r>
              <a:rPr lang="ru-RU" sz="2000" dirty="0"/>
              <a:t>.apk-</a:t>
            </a:r>
            <a:r>
              <a:rPr lang="en-US" sz="2000" dirty="0"/>
              <a:t>binary</a:t>
            </a:r>
            <a:r>
              <a:rPr lang="ru-RU" sz="2000" dirty="0"/>
              <a:t>. </a:t>
            </a:r>
            <a:r>
              <a:rPr lang="en-US" sz="2000" dirty="0"/>
              <a:t>Special file called </a:t>
            </a:r>
            <a:r>
              <a:rPr lang="ru-RU" sz="2000" dirty="0"/>
              <a:t>R.java, </a:t>
            </a:r>
            <a:r>
              <a:rPr lang="en-US" sz="2000" dirty="0"/>
              <a:t>is crated. It contains references to all resources (hexadecimal identifiers) which can be used from Java code. This file is re-generated each time when you re-compile project thus you never need to modify it manually. </a:t>
            </a:r>
          </a:p>
          <a:p>
            <a:r>
              <a:rPr lang="en-US" sz="2000" dirty="0"/>
              <a:t>For resource identifier you should usually use this syntax form: "@+id/name". The plus symbol, +, indicates that this is a new resource ID and the </a:t>
            </a:r>
            <a:r>
              <a:rPr lang="en-US" sz="2000" dirty="0" err="1"/>
              <a:t>aapt</a:t>
            </a:r>
            <a:r>
              <a:rPr lang="en-US" sz="2000" dirty="0"/>
              <a:t> tool will create a new resource integer in the R.java class, if it doesn't already exist. For example:</a:t>
            </a:r>
          </a:p>
          <a:p>
            <a:r>
              <a:rPr lang="en-US" dirty="0">
                <a:solidFill>
                  <a:srgbClr val="000000"/>
                </a:solidFill>
                <a:latin typeface="Courier New" pitchFamily="49" charset="0"/>
                <a:cs typeface="Courier New" pitchFamily="49" charset="0"/>
              </a:rPr>
              <a:t>	&lt;</a:t>
            </a:r>
            <a:r>
              <a:rPr lang="en-US" dirty="0" err="1">
                <a:solidFill>
                  <a:srgbClr val="000000"/>
                </a:solidFill>
                <a:latin typeface="Courier New" pitchFamily="49" charset="0"/>
                <a:cs typeface="Courier New" pitchFamily="49" charset="0"/>
              </a:rPr>
              <a:t>TextView</a:t>
            </a:r>
            <a:r>
              <a:rPr lang="en-US" dirty="0">
                <a:solidFill>
                  <a:srgbClr val="000000"/>
                </a:solidFill>
                <a:latin typeface="Courier New" pitchFamily="49" charset="0"/>
                <a:cs typeface="Courier New" pitchFamily="49" charset="0"/>
              </a:rPr>
              <a:t> </a:t>
            </a:r>
            <a:r>
              <a:rPr lang="en-US" dirty="0" err="1">
                <a:solidFill>
                  <a:srgbClr val="000000"/>
                </a:solidFill>
                <a:latin typeface="Courier New" pitchFamily="49" charset="0"/>
                <a:cs typeface="Courier New" pitchFamily="49" charset="0"/>
              </a:rPr>
              <a:t>android:id</a:t>
            </a:r>
            <a:r>
              <a:rPr lang="en-US" dirty="0">
                <a:solidFill>
                  <a:srgbClr val="000000"/>
                </a:solidFill>
                <a:latin typeface="Courier New" pitchFamily="49" charset="0"/>
                <a:cs typeface="Courier New" pitchFamily="49" charset="0"/>
              </a:rPr>
              <a:t>="@+id/</a:t>
            </a:r>
            <a:r>
              <a:rPr lang="en-US" dirty="0" err="1">
                <a:solidFill>
                  <a:srgbClr val="000000"/>
                </a:solidFill>
                <a:latin typeface="Courier New" pitchFamily="49" charset="0"/>
                <a:cs typeface="Courier New" pitchFamily="49" charset="0"/>
              </a:rPr>
              <a:t>nameTextbox</a:t>
            </a:r>
            <a:r>
              <a:rPr lang="en-US" dirty="0">
                <a:solidFill>
                  <a:srgbClr val="000000"/>
                </a:solidFill>
                <a:latin typeface="Courier New" pitchFamily="49" charset="0"/>
                <a:cs typeface="Courier New" pitchFamily="49" charset="0"/>
              </a:rPr>
              <a:t>"/&gt;</a:t>
            </a:r>
          </a:p>
          <a:p>
            <a:pPr>
              <a:lnSpc>
                <a:spcPct val="100000"/>
              </a:lnSpc>
              <a:spcBef>
                <a:spcPts val="0"/>
              </a:spcBef>
            </a:pPr>
            <a:endParaRPr lang="en-US" dirty="0"/>
          </a:p>
          <a:p>
            <a:pPr>
              <a:lnSpc>
                <a:spcPct val="100000"/>
              </a:lnSpc>
              <a:spcBef>
                <a:spcPts val="0"/>
              </a:spcBef>
            </a:pPr>
            <a:r>
              <a:rPr lang="en-US" dirty="0"/>
              <a:t>To access resources from code you need to use reference on static class R, </a:t>
            </a:r>
          </a:p>
          <a:p>
            <a:pPr>
              <a:lnSpc>
                <a:spcPct val="100000"/>
              </a:lnSpc>
              <a:spcBef>
                <a:spcPts val="0"/>
              </a:spcBef>
            </a:pPr>
            <a:r>
              <a:rPr lang="en-US" dirty="0"/>
              <a:t>which in turn, contains static nested classes for each type of resource. E.g.</a:t>
            </a:r>
            <a:r>
              <a:rPr lang="ru-RU" dirty="0"/>
              <a:t> </a:t>
            </a:r>
          </a:p>
          <a:p>
            <a:pPr marL="285750" indent="-285750">
              <a:lnSpc>
                <a:spcPct val="100000"/>
              </a:lnSpc>
              <a:spcBef>
                <a:spcPts val="0"/>
              </a:spcBef>
              <a:buFont typeface="Arial" panose="020B0604020202020204" pitchFamily="34" charset="0"/>
              <a:buChar char="•"/>
            </a:pPr>
            <a:r>
              <a:rPr lang="ru-RU" dirty="0">
                <a:solidFill>
                  <a:srgbClr val="000000"/>
                </a:solidFill>
                <a:latin typeface="Courier New" pitchFamily="49" charset="0"/>
                <a:cs typeface="Courier New" pitchFamily="49" charset="0"/>
              </a:rPr>
              <a:t>R.string</a:t>
            </a:r>
            <a:r>
              <a:rPr lang="ru-RU" dirty="0"/>
              <a:t> – </a:t>
            </a:r>
            <a:r>
              <a:rPr lang="en-US" dirty="0"/>
              <a:t>string resources</a:t>
            </a:r>
            <a:endParaRPr lang="ru-RU" dirty="0"/>
          </a:p>
          <a:p>
            <a:pPr marL="285750" indent="-285750">
              <a:lnSpc>
                <a:spcPct val="100000"/>
              </a:lnSpc>
              <a:spcBef>
                <a:spcPts val="0"/>
              </a:spcBef>
              <a:buFont typeface="Arial" panose="020B0604020202020204" pitchFamily="34" charset="0"/>
              <a:buChar char="•"/>
            </a:pPr>
            <a:r>
              <a:rPr lang="ru-RU" dirty="0">
                <a:solidFill>
                  <a:srgbClr val="000000"/>
                </a:solidFill>
                <a:latin typeface="Courier New" pitchFamily="49" charset="0"/>
                <a:cs typeface="Courier New" pitchFamily="49" charset="0"/>
              </a:rPr>
              <a:t>R.drawable</a:t>
            </a:r>
            <a:r>
              <a:rPr lang="ru-RU" dirty="0"/>
              <a:t> – </a:t>
            </a:r>
            <a:r>
              <a:rPr lang="en-US" dirty="0"/>
              <a:t>pictures</a:t>
            </a:r>
            <a:endParaRPr lang="ru-RU" dirty="0"/>
          </a:p>
          <a:p>
            <a:pPr marL="285750" indent="-285750">
              <a:lnSpc>
                <a:spcPct val="100000"/>
              </a:lnSpc>
              <a:spcBef>
                <a:spcPts val="0"/>
              </a:spcBef>
              <a:buFont typeface="Arial" panose="020B0604020202020204" pitchFamily="34" charset="0"/>
              <a:buChar char="•"/>
            </a:pPr>
            <a:r>
              <a:rPr lang="ru-RU" dirty="0">
                <a:solidFill>
                  <a:srgbClr val="000000"/>
                </a:solidFill>
                <a:latin typeface="Courier New" pitchFamily="49" charset="0"/>
                <a:cs typeface="Courier New" pitchFamily="49" charset="0"/>
              </a:rPr>
              <a:t>R.</a:t>
            </a:r>
            <a:r>
              <a:rPr lang="en-US" dirty="0">
                <a:solidFill>
                  <a:srgbClr val="000000"/>
                </a:solidFill>
                <a:latin typeface="Courier New" pitchFamily="49" charset="0"/>
                <a:cs typeface="Courier New" pitchFamily="49" charset="0"/>
              </a:rPr>
              <a:t>id</a:t>
            </a:r>
            <a:r>
              <a:rPr lang="ru-RU" dirty="0"/>
              <a:t> – </a:t>
            </a:r>
            <a:r>
              <a:rPr lang="en-US" dirty="0"/>
              <a:t>resources with identifiers</a:t>
            </a:r>
            <a:endParaRPr lang="ru-RU" dirty="0"/>
          </a:p>
          <a:p>
            <a:pPr>
              <a:lnSpc>
                <a:spcPct val="100000"/>
              </a:lnSpc>
              <a:spcBef>
                <a:spcPts val="0"/>
              </a:spcBef>
            </a:pPr>
            <a:endParaRPr lang="en-US" dirty="0"/>
          </a:p>
          <a:p>
            <a:pPr>
              <a:lnSpc>
                <a:spcPct val="100000"/>
              </a:lnSpc>
              <a:spcBef>
                <a:spcPts val="0"/>
              </a:spcBef>
            </a:pPr>
            <a:r>
              <a:rPr lang="en-US" dirty="0"/>
              <a:t>Variables corresponding to resource identifiers are created inside each nested class</a:t>
            </a:r>
            <a:r>
              <a:rPr lang="ru-RU" dirty="0"/>
              <a:t>:</a:t>
            </a:r>
          </a:p>
          <a:p>
            <a:pPr marL="285750" indent="-285750">
              <a:lnSpc>
                <a:spcPct val="100000"/>
              </a:lnSpc>
              <a:spcBef>
                <a:spcPts val="0"/>
              </a:spcBef>
              <a:buFont typeface="Arial" panose="020B0604020202020204" pitchFamily="34" charset="0"/>
              <a:buChar char="•"/>
            </a:pPr>
            <a:r>
              <a:rPr lang="ru-RU" dirty="0">
                <a:solidFill>
                  <a:srgbClr val="000000"/>
                </a:solidFill>
                <a:latin typeface="Courier New" pitchFamily="49" charset="0"/>
                <a:cs typeface="Courier New" pitchFamily="49" charset="0"/>
              </a:rPr>
              <a:t>R.string.stop_string</a:t>
            </a:r>
          </a:p>
          <a:p>
            <a:pPr marL="285750" indent="-285750">
              <a:lnSpc>
                <a:spcPct val="100000"/>
              </a:lnSpc>
              <a:spcBef>
                <a:spcPts val="0"/>
              </a:spcBef>
              <a:buFont typeface="Arial" panose="020B0604020202020204" pitchFamily="34" charset="0"/>
              <a:buChar char="•"/>
            </a:pPr>
            <a:r>
              <a:rPr lang="ru-RU" dirty="0">
                <a:solidFill>
                  <a:srgbClr val="000000"/>
                </a:solidFill>
                <a:latin typeface="Courier New" pitchFamily="49" charset="0"/>
                <a:cs typeface="Courier New" pitchFamily="49" charset="0"/>
              </a:rPr>
              <a:t>R.drawable.my_image</a:t>
            </a:r>
          </a:p>
          <a:p>
            <a:pPr marL="285750" indent="-285750">
              <a:lnSpc>
                <a:spcPct val="100000"/>
              </a:lnSpc>
              <a:spcBef>
                <a:spcPts val="0"/>
              </a:spcBef>
              <a:buFont typeface="Arial" panose="020B0604020202020204" pitchFamily="34" charset="0"/>
              <a:buChar char="•"/>
            </a:pPr>
            <a:r>
              <a:rPr lang="ru-RU" dirty="0">
                <a:solidFill>
                  <a:srgbClr val="000000"/>
                </a:solidFill>
                <a:latin typeface="Courier New" pitchFamily="49" charset="0"/>
                <a:cs typeface="Courier New" pitchFamily="49" charset="0"/>
              </a:rPr>
              <a:t>R.</a:t>
            </a:r>
            <a:r>
              <a:rPr lang="en-US" dirty="0" err="1">
                <a:solidFill>
                  <a:srgbClr val="000000"/>
                </a:solidFill>
                <a:latin typeface="Courier New" pitchFamily="49" charset="0"/>
                <a:cs typeface="Courier New" pitchFamily="49" charset="0"/>
              </a:rPr>
              <a:t>id.nameTextBox</a:t>
            </a:r>
            <a:endParaRPr lang="ru-RU" dirty="0">
              <a:solidFill>
                <a:srgbClr val="000000"/>
              </a:solidFill>
              <a:latin typeface="Courier New" pitchFamily="49" charset="0"/>
              <a:cs typeface="Courier New" pitchFamily="49" charset="0"/>
            </a:endParaRPr>
          </a:p>
        </p:txBody>
      </p:sp>
      <p:pic>
        <p:nvPicPr>
          <p:cNvPr id="1026" name="Picture 2" descr="Image result for android resource compilation">
            <a:extLst>
              <a:ext uri="{FF2B5EF4-FFF2-40B4-BE49-F238E27FC236}">
                <a16:creationId xmlns:a16="http://schemas.microsoft.com/office/drawing/2014/main" id="{318C21A3-3913-4324-9F96-0B18BB40FD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8991" y="2680933"/>
            <a:ext cx="3181355" cy="360815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E20DA950-E7EB-480A-99B0-AB877DB7987C}"/>
              </a:ext>
            </a:extLst>
          </p:cNvPr>
          <p:cNvSpPr/>
          <p:nvPr/>
        </p:nvSpPr>
        <p:spPr>
          <a:xfrm>
            <a:off x="8610600" y="2734811"/>
            <a:ext cx="1490663" cy="225663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893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8" y="107990"/>
            <a:ext cx="10813829" cy="646331"/>
          </a:xfrm>
          <a:prstGeom prst="rect">
            <a:avLst/>
          </a:prstGeom>
          <a:noFill/>
        </p:spPr>
        <p:txBody>
          <a:bodyPr wrap="square" rtlCol="0">
            <a:spAutoFit/>
          </a:bodyPr>
          <a:lstStyle/>
          <a:p>
            <a:r>
              <a:rPr lang="en-US" sz="3600" dirty="0"/>
              <a:t>Create a layout variant</a:t>
            </a:r>
            <a:endParaRPr lang="ru-RU" sz="3600" dirty="0"/>
          </a:p>
        </p:txBody>
      </p:sp>
      <p:sp>
        <p:nvSpPr>
          <p:cNvPr id="10" name="Footer Placeholder 9"/>
          <p:cNvSpPr>
            <a:spLocks noGrp="1"/>
          </p:cNvSpPr>
          <p:nvPr>
            <p:ph type="ftr" sz="quarter" idx="11"/>
          </p:nvPr>
        </p:nvSpPr>
        <p:spPr>
          <a:xfrm>
            <a:off x="360784" y="6380454"/>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60</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68A50-E84B-41BE-9E5B-AA182B160AF0}"/>
              </a:ext>
            </a:extLst>
          </p:cNvPr>
          <p:cNvSpPr/>
          <p:nvPr/>
        </p:nvSpPr>
        <p:spPr>
          <a:xfrm>
            <a:off x="426098" y="1015160"/>
            <a:ext cx="11195578" cy="2031325"/>
          </a:xfrm>
          <a:prstGeom prst="rect">
            <a:avLst/>
          </a:prstGeom>
        </p:spPr>
        <p:txBody>
          <a:bodyPr wrap="square">
            <a:spAutoFit/>
          </a:bodyPr>
          <a:lstStyle/>
          <a:p>
            <a:pPr marL="342900" indent="-342900">
              <a:buFont typeface="+mj-lt"/>
              <a:buAutoNum type="arabicPeriod"/>
            </a:pPr>
            <a:r>
              <a:rPr lang="en-US" dirty="0">
                <a:solidFill>
                  <a:srgbClr val="212121"/>
                </a:solidFill>
              </a:rPr>
              <a:t>Open your original layout file and be sure you're viewing the design editor (click the Design tab at the bottom of the window).</a:t>
            </a:r>
          </a:p>
          <a:p>
            <a:pPr marL="342900" indent="-342900">
              <a:buFont typeface="+mj-lt"/>
              <a:buAutoNum type="arabicPeriod"/>
            </a:pPr>
            <a:r>
              <a:rPr lang="en-US" dirty="0">
                <a:solidFill>
                  <a:srgbClr val="212121"/>
                </a:solidFill>
              </a:rPr>
              <a:t>Click Orientation for Preview  in the toolbar. In the dropdown list, either click a suggested variant such as Create Landscape Variant and you're done, or click Create Other and continue to the next step.</a:t>
            </a:r>
          </a:p>
          <a:p>
            <a:pPr marL="342900" indent="-342900">
              <a:buFont typeface="+mj-lt"/>
              <a:buAutoNum type="arabicPeriod"/>
            </a:pPr>
            <a:r>
              <a:rPr lang="en-US" dirty="0">
                <a:solidFill>
                  <a:srgbClr val="212121"/>
                </a:solidFill>
              </a:rPr>
              <a:t>In the dialog that appears, you simply need to define the resource qualifiers for the directory name. You can type it in Directory name or select from the Available qualifiers list, one at a time, and click Add .</a:t>
            </a:r>
          </a:p>
          <a:p>
            <a:pPr marL="342900" indent="-342900">
              <a:buFont typeface="+mj-lt"/>
              <a:buAutoNum type="arabicPeriod"/>
            </a:pPr>
            <a:r>
              <a:rPr lang="en-US" dirty="0">
                <a:solidFill>
                  <a:srgbClr val="212121"/>
                </a:solidFill>
              </a:rPr>
              <a:t>Once you've added all your qualifiers, click OK.</a:t>
            </a:r>
          </a:p>
        </p:txBody>
      </p:sp>
      <p:sp>
        <p:nvSpPr>
          <p:cNvPr id="12" name="Rectangle 11">
            <a:extLst>
              <a:ext uri="{FF2B5EF4-FFF2-40B4-BE49-F238E27FC236}">
                <a16:creationId xmlns:a16="http://schemas.microsoft.com/office/drawing/2014/main" id="{7C4F8354-C6FD-43CC-8418-3962AAD50B3A}"/>
              </a:ext>
            </a:extLst>
          </p:cNvPr>
          <p:cNvSpPr/>
          <p:nvPr/>
        </p:nvSpPr>
        <p:spPr>
          <a:xfrm>
            <a:off x="7291954" y="3679547"/>
            <a:ext cx="4716545" cy="369332"/>
          </a:xfrm>
          <a:prstGeom prst="rect">
            <a:avLst/>
          </a:prstGeom>
        </p:spPr>
        <p:txBody>
          <a:bodyPr wrap="square">
            <a:spAutoFit/>
          </a:bodyPr>
          <a:lstStyle/>
          <a:p>
            <a:endParaRPr lang="en-US" dirty="0"/>
          </a:p>
        </p:txBody>
      </p:sp>
      <p:pic>
        <p:nvPicPr>
          <p:cNvPr id="5" name="Picture 4">
            <a:extLst>
              <a:ext uri="{FF2B5EF4-FFF2-40B4-BE49-F238E27FC236}">
                <a16:creationId xmlns:a16="http://schemas.microsoft.com/office/drawing/2014/main" id="{1FAA4CD6-7A2E-487D-B2CE-6D6CB37C88C7}"/>
              </a:ext>
            </a:extLst>
          </p:cNvPr>
          <p:cNvPicPr>
            <a:picLocks noChangeAspect="1"/>
          </p:cNvPicPr>
          <p:nvPr/>
        </p:nvPicPr>
        <p:blipFill rotWithShape="1">
          <a:blip r:embed="rId5"/>
          <a:srcRect l="28398" t="22507" r="28372" b="29738"/>
          <a:stretch/>
        </p:blipFill>
        <p:spPr>
          <a:xfrm>
            <a:off x="4900047" y="3046485"/>
            <a:ext cx="5270644" cy="3275054"/>
          </a:xfrm>
          <a:prstGeom prst="rect">
            <a:avLst/>
          </a:prstGeom>
        </p:spPr>
      </p:pic>
    </p:spTree>
    <p:extLst>
      <p:ext uri="{BB962C8B-B14F-4D97-AF65-F5344CB8AC3E}">
        <p14:creationId xmlns:p14="http://schemas.microsoft.com/office/powerpoint/2010/main" val="15899276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8" y="107990"/>
            <a:ext cx="10813829" cy="646331"/>
          </a:xfrm>
          <a:prstGeom prst="rect">
            <a:avLst/>
          </a:prstGeom>
          <a:noFill/>
        </p:spPr>
        <p:txBody>
          <a:bodyPr wrap="square" rtlCol="0">
            <a:spAutoFit/>
          </a:bodyPr>
          <a:lstStyle/>
          <a:p>
            <a:r>
              <a:rPr lang="en-US" sz="3600" dirty="0"/>
              <a:t>Add views and Edit view attributes</a:t>
            </a:r>
            <a:endParaRPr lang="ru-RU" sz="3600" dirty="0"/>
          </a:p>
        </p:txBody>
      </p:sp>
      <p:sp>
        <p:nvSpPr>
          <p:cNvPr id="10" name="Footer Placeholder 9"/>
          <p:cNvSpPr>
            <a:spLocks noGrp="1"/>
          </p:cNvSpPr>
          <p:nvPr>
            <p:ph type="ftr" sz="quarter" idx="11"/>
          </p:nvPr>
        </p:nvSpPr>
        <p:spPr>
          <a:xfrm>
            <a:off x="360784" y="6380454"/>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61</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68A50-E84B-41BE-9E5B-AA182B160AF0}"/>
              </a:ext>
            </a:extLst>
          </p:cNvPr>
          <p:cNvSpPr/>
          <p:nvPr/>
        </p:nvSpPr>
        <p:spPr>
          <a:xfrm>
            <a:off x="426098" y="1076034"/>
            <a:ext cx="7387926" cy="3416320"/>
          </a:xfrm>
          <a:prstGeom prst="rect">
            <a:avLst/>
          </a:prstGeom>
        </p:spPr>
        <p:txBody>
          <a:bodyPr wrap="square">
            <a:spAutoFit/>
          </a:bodyPr>
          <a:lstStyle/>
          <a:p>
            <a:r>
              <a:rPr lang="en-US" dirty="0"/>
              <a:t>To start building your layout, simply drag views and view groups from the </a:t>
            </a:r>
            <a:r>
              <a:rPr lang="en-US" b="1" dirty="0"/>
              <a:t>Palette</a:t>
            </a:r>
            <a:r>
              <a:rPr lang="en-US" dirty="0"/>
              <a:t> into the design editor. As you place a view in the layout, the editor the editor displays information about the view's relationship with the rest of the layout.</a:t>
            </a:r>
            <a:endParaRPr lang="en-US" dirty="0">
              <a:solidFill>
                <a:srgbClr val="212121"/>
              </a:solidFill>
            </a:endParaRPr>
          </a:p>
          <a:p>
            <a:endParaRPr lang="en-US" dirty="0">
              <a:solidFill>
                <a:srgbClr val="212121"/>
              </a:solidFill>
            </a:endParaRPr>
          </a:p>
          <a:p>
            <a:r>
              <a:rPr lang="en-US" dirty="0">
                <a:solidFill>
                  <a:srgbClr val="212121"/>
                </a:solidFill>
              </a:rPr>
              <a:t>1 - View inspector with controls for width/height style, margins, and bias (available only for views in a </a:t>
            </a:r>
            <a:r>
              <a:rPr lang="en-US" dirty="0" err="1">
                <a:solidFill>
                  <a:srgbClr val="212121"/>
                </a:solidFill>
              </a:rPr>
              <a:t>ConstraintLayout</a:t>
            </a:r>
            <a:r>
              <a:rPr lang="en-US" dirty="0">
                <a:solidFill>
                  <a:srgbClr val="212121"/>
                </a:solidFill>
              </a:rPr>
              <a:t>). </a:t>
            </a:r>
          </a:p>
          <a:p>
            <a:r>
              <a:rPr lang="en-US" dirty="0">
                <a:solidFill>
                  <a:srgbClr val="212121"/>
                </a:solidFill>
              </a:rPr>
              <a:t>2 - A list of common attributes for the selected view. To see all available attributes, click View all attributes  at the top of the window.</a:t>
            </a:r>
          </a:p>
          <a:p>
            <a:r>
              <a:rPr lang="en-US" dirty="0">
                <a:solidFill>
                  <a:srgbClr val="212121"/>
                </a:solidFill>
              </a:rPr>
              <a:t>3 - Favorite attributes you've selected. To add attributes, click View all attributes  and then click the star  that appears when you hover your mouse over the left side of a attribute name.</a:t>
            </a:r>
          </a:p>
        </p:txBody>
      </p:sp>
      <p:sp>
        <p:nvSpPr>
          <p:cNvPr id="12" name="Rectangle 11">
            <a:extLst>
              <a:ext uri="{FF2B5EF4-FFF2-40B4-BE49-F238E27FC236}">
                <a16:creationId xmlns:a16="http://schemas.microsoft.com/office/drawing/2014/main" id="{7C4F8354-C6FD-43CC-8418-3962AAD50B3A}"/>
              </a:ext>
            </a:extLst>
          </p:cNvPr>
          <p:cNvSpPr/>
          <p:nvPr/>
        </p:nvSpPr>
        <p:spPr>
          <a:xfrm>
            <a:off x="7291954" y="3679547"/>
            <a:ext cx="4716545" cy="369332"/>
          </a:xfrm>
          <a:prstGeom prst="rect">
            <a:avLst/>
          </a:prstGeom>
        </p:spPr>
        <p:txBody>
          <a:bodyPr wrap="square">
            <a:spAutoFit/>
          </a:bodyPr>
          <a:lstStyle/>
          <a:p>
            <a:endParaRPr lang="en-US" dirty="0"/>
          </a:p>
        </p:txBody>
      </p:sp>
      <p:pic>
        <p:nvPicPr>
          <p:cNvPr id="5122" name="Picture 2" descr="https://developer.android.com/studio/images/write/layout-editor-properties-callouts_2x.png">
            <a:extLst>
              <a:ext uri="{FF2B5EF4-FFF2-40B4-BE49-F238E27FC236}">
                <a16:creationId xmlns:a16="http://schemas.microsoft.com/office/drawing/2014/main" id="{9213DB24-25A4-4B88-B3C8-8F7FA697F7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1598" y="921300"/>
            <a:ext cx="2896649" cy="5727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1456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8" y="107990"/>
            <a:ext cx="10813829" cy="646331"/>
          </a:xfrm>
          <a:prstGeom prst="rect">
            <a:avLst/>
          </a:prstGeom>
          <a:noFill/>
        </p:spPr>
        <p:txBody>
          <a:bodyPr wrap="square" rtlCol="0">
            <a:spAutoFit/>
          </a:bodyPr>
          <a:lstStyle/>
          <a:p>
            <a:r>
              <a:rPr lang="en-US" sz="3600" dirty="0"/>
              <a:t>Add sample data to your view</a:t>
            </a:r>
            <a:endParaRPr lang="ru-RU" sz="3600" dirty="0"/>
          </a:p>
        </p:txBody>
      </p:sp>
      <p:sp>
        <p:nvSpPr>
          <p:cNvPr id="10" name="Footer Placeholder 9"/>
          <p:cNvSpPr>
            <a:spLocks noGrp="1"/>
          </p:cNvSpPr>
          <p:nvPr>
            <p:ph type="ftr" sz="quarter" idx="11"/>
          </p:nvPr>
        </p:nvSpPr>
        <p:spPr>
          <a:xfrm>
            <a:off x="360784" y="6380454"/>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62</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68A50-E84B-41BE-9E5B-AA182B160AF0}"/>
              </a:ext>
            </a:extLst>
          </p:cNvPr>
          <p:cNvSpPr/>
          <p:nvPr/>
        </p:nvSpPr>
        <p:spPr>
          <a:xfrm>
            <a:off x="426098" y="1076034"/>
            <a:ext cx="6519232" cy="3693319"/>
          </a:xfrm>
          <a:prstGeom prst="rect">
            <a:avLst/>
          </a:prstGeom>
        </p:spPr>
        <p:txBody>
          <a:bodyPr wrap="square">
            <a:spAutoFit/>
          </a:bodyPr>
          <a:lstStyle/>
          <a:p>
            <a:r>
              <a:rPr lang="en-US" dirty="0">
                <a:solidFill>
                  <a:srgbClr val="212121"/>
                </a:solidFill>
              </a:rPr>
              <a:t>In Android Studio 3.2 and later, you can add sample preview data to a </a:t>
            </a:r>
            <a:r>
              <a:rPr lang="en-US" dirty="0" err="1">
                <a:solidFill>
                  <a:srgbClr val="212121"/>
                </a:solidFill>
              </a:rPr>
              <a:t>TextView</a:t>
            </a:r>
            <a:r>
              <a:rPr lang="en-US" dirty="0">
                <a:solidFill>
                  <a:srgbClr val="212121"/>
                </a:solidFill>
              </a:rPr>
              <a:t>, an </a:t>
            </a:r>
            <a:r>
              <a:rPr lang="en-US" dirty="0" err="1">
                <a:solidFill>
                  <a:srgbClr val="212121"/>
                </a:solidFill>
              </a:rPr>
              <a:t>ImageView</a:t>
            </a:r>
            <a:r>
              <a:rPr lang="en-US" dirty="0">
                <a:solidFill>
                  <a:srgbClr val="212121"/>
                </a:solidFill>
              </a:rPr>
              <a:t>, or a RecyclerView from within the Layout Editor.</a:t>
            </a:r>
          </a:p>
          <a:p>
            <a:endParaRPr lang="en-US" dirty="0">
              <a:solidFill>
                <a:srgbClr val="212121"/>
              </a:solidFill>
            </a:endParaRPr>
          </a:p>
          <a:p>
            <a:r>
              <a:rPr lang="en-US" dirty="0">
                <a:solidFill>
                  <a:srgbClr val="212121"/>
                </a:solidFill>
              </a:rPr>
              <a:t>When you hover your mouse over a view, the design-time attributes button       appears below the view in the Design window. Click this button to display the Design-time View Attributes window.</a:t>
            </a:r>
          </a:p>
          <a:p>
            <a:endParaRPr lang="en-US" dirty="0">
              <a:solidFill>
                <a:srgbClr val="212121"/>
              </a:solidFill>
            </a:endParaRPr>
          </a:p>
          <a:p>
            <a:r>
              <a:rPr lang="en-US" dirty="0">
                <a:solidFill>
                  <a:srgbClr val="212121"/>
                </a:solidFill>
              </a:rPr>
              <a:t>When you add sample data to a View, Android Studio makes changes to your project as though you were using your own data. You can then modify these changes as needed.</a:t>
            </a:r>
          </a:p>
          <a:p>
            <a:endParaRPr lang="en-US" dirty="0">
              <a:solidFill>
                <a:srgbClr val="212121"/>
              </a:solidFill>
            </a:endParaRPr>
          </a:p>
          <a:p>
            <a:endParaRPr lang="en-US" dirty="0">
              <a:solidFill>
                <a:srgbClr val="212121"/>
              </a:solidFill>
            </a:endParaRPr>
          </a:p>
        </p:txBody>
      </p:sp>
      <p:sp>
        <p:nvSpPr>
          <p:cNvPr id="12" name="Rectangle 11">
            <a:extLst>
              <a:ext uri="{FF2B5EF4-FFF2-40B4-BE49-F238E27FC236}">
                <a16:creationId xmlns:a16="http://schemas.microsoft.com/office/drawing/2014/main" id="{7C4F8354-C6FD-43CC-8418-3962AAD50B3A}"/>
              </a:ext>
            </a:extLst>
          </p:cNvPr>
          <p:cNvSpPr/>
          <p:nvPr/>
        </p:nvSpPr>
        <p:spPr>
          <a:xfrm>
            <a:off x="7291954" y="3679547"/>
            <a:ext cx="4716545" cy="369332"/>
          </a:xfrm>
          <a:prstGeom prst="rect">
            <a:avLst/>
          </a:prstGeom>
        </p:spPr>
        <p:txBody>
          <a:bodyPr wrap="square">
            <a:spAutoFit/>
          </a:bodyPr>
          <a:lstStyle/>
          <a:p>
            <a:endParaRPr lang="en-US" dirty="0"/>
          </a:p>
        </p:txBody>
      </p:sp>
      <p:pic>
        <p:nvPicPr>
          <p:cNvPr id="8195" name="Picture 3" descr="https://developer.android.com/studio/images/write/layout-editor-attributes.png">
            <a:extLst>
              <a:ext uri="{FF2B5EF4-FFF2-40B4-BE49-F238E27FC236}">
                <a16:creationId xmlns:a16="http://schemas.microsoft.com/office/drawing/2014/main" id="{2C019F11-DBC8-4761-9437-04582463C9D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1263" y="1100138"/>
            <a:ext cx="3905518" cy="3134864"/>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https://developer.android.com/studio/images/buttons/layout-editor-wrench.png">
            <a:extLst>
              <a:ext uri="{FF2B5EF4-FFF2-40B4-BE49-F238E27FC236}">
                <a16:creationId xmlns:a16="http://schemas.microsoft.com/office/drawing/2014/main" id="{3865A018-4815-43A6-BAA8-92A9D285B9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117" y="2515170"/>
            <a:ext cx="304800" cy="3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71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8" y="107990"/>
            <a:ext cx="10813829" cy="646331"/>
          </a:xfrm>
          <a:prstGeom prst="rect">
            <a:avLst/>
          </a:prstGeom>
          <a:noFill/>
        </p:spPr>
        <p:txBody>
          <a:bodyPr wrap="square" rtlCol="0">
            <a:spAutoFit/>
          </a:bodyPr>
          <a:lstStyle/>
          <a:p>
            <a:r>
              <a:rPr lang="en-US" sz="3600" dirty="0"/>
              <a:t>Add sample data to your view - </a:t>
            </a:r>
            <a:r>
              <a:rPr lang="en-US" sz="3600" dirty="0" err="1"/>
              <a:t>TextView</a:t>
            </a:r>
            <a:endParaRPr lang="ru-RU" sz="3600" dirty="0"/>
          </a:p>
        </p:txBody>
      </p:sp>
      <p:sp>
        <p:nvSpPr>
          <p:cNvPr id="10" name="Footer Placeholder 9"/>
          <p:cNvSpPr>
            <a:spLocks noGrp="1"/>
          </p:cNvSpPr>
          <p:nvPr>
            <p:ph type="ftr" sz="quarter" idx="11"/>
          </p:nvPr>
        </p:nvSpPr>
        <p:spPr>
          <a:xfrm>
            <a:off x="360784" y="6380454"/>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63</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68A50-E84B-41BE-9E5B-AA182B160AF0}"/>
              </a:ext>
            </a:extLst>
          </p:cNvPr>
          <p:cNvSpPr/>
          <p:nvPr/>
        </p:nvSpPr>
        <p:spPr>
          <a:xfrm>
            <a:off x="426098" y="1076034"/>
            <a:ext cx="6519232" cy="1754326"/>
          </a:xfrm>
          <a:prstGeom prst="rect">
            <a:avLst/>
          </a:prstGeom>
        </p:spPr>
        <p:txBody>
          <a:bodyPr wrap="square">
            <a:spAutoFit/>
          </a:bodyPr>
          <a:lstStyle/>
          <a:p>
            <a:r>
              <a:rPr lang="en-US" dirty="0">
                <a:solidFill>
                  <a:srgbClr val="212121"/>
                </a:solidFill>
              </a:rPr>
              <a:t>In a </a:t>
            </a:r>
            <a:r>
              <a:rPr lang="en-US" dirty="0" err="1">
                <a:solidFill>
                  <a:srgbClr val="212121"/>
                </a:solidFill>
              </a:rPr>
              <a:t>TextView</a:t>
            </a:r>
            <a:r>
              <a:rPr lang="en-US" dirty="0">
                <a:solidFill>
                  <a:srgbClr val="212121"/>
                </a:solidFill>
              </a:rPr>
              <a:t>, you can choose between different sample text categories. When using sample text, Android Studio populates the text attribute of the </a:t>
            </a:r>
            <a:r>
              <a:rPr lang="en-US" dirty="0" err="1">
                <a:solidFill>
                  <a:srgbClr val="212121"/>
                </a:solidFill>
              </a:rPr>
              <a:t>TextView</a:t>
            </a:r>
            <a:r>
              <a:rPr lang="en-US" dirty="0">
                <a:solidFill>
                  <a:srgbClr val="212121"/>
                </a:solidFill>
              </a:rPr>
              <a:t> with your chosen sample data. Note that you can choose sample text via the Design-time View Attributes window only if the text attribute is empty.</a:t>
            </a:r>
          </a:p>
          <a:p>
            <a:endParaRPr lang="en-US" dirty="0">
              <a:solidFill>
                <a:srgbClr val="212121"/>
              </a:solidFill>
            </a:endParaRPr>
          </a:p>
        </p:txBody>
      </p:sp>
      <p:sp>
        <p:nvSpPr>
          <p:cNvPr id="12" name="Rectangle 11">
            <a:extLst>
              <a:ext uri="{FF2B5EF4-FFF2-40B4-BE49-F238E27FC236}">
                <a16:creationId xmlns:a16="http://schemas.microsoft.com/office/drawing/2014/main" id="{7C4F8354-C6FD-43CC-8418-3962AAD50B3A}"/>
              </a:ext>
            </a:extLst>
          </p:cNvPr>
          <p:cNvSpPr/>
          <p:nvPr/>
        </p:nvSpPr>
        <p:spPr>
          <a:xfrm>
            <a:off x="7291954" y="3679547"/>
            <a:ext cx="4716545" cy="369332"/>
          </a:xfrm>
          <a:prstGeom prst="rect">
            <a:avLst/>
          </a:prstGeom>
        </p:spPr>
        <p:txBody>
          <a:bodyPr wrap="square">
            <a:spAutoFit/>
          </a:bodyPr>
          <a:lstStyle/>
          <a:p>
            <a:endParaRPr lang="en-US" dirty="0"/>
          </a:p>
        </p:txBody>
      </p:sp>
      <p:pic>
        <p:nvPicPr>
          <p:cNvPr id="9218" name="Picture 2" descr="https://developer.android.com/studio/images/write/layout-editor-textview-sample-data.png">
            <a:extLst>
              <a:ext uri="{FF2B5EF4-FFF2-40B4-BE49-F238E27FC236}">
                <a16:creationId xmlns:a16="http://schemas.microsoft.com/office/drawing/2014/main" id="{255685E9-F2F0-4633-B11F-3F78FC694B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4364" y="1043557"/>
            <a:ext cx="417195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5797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8" y="107990"/>
            <a:ext cx="10813829" cy="646331"/>
          </a:xfrm>
          <a:prstGeom prst="rect">
            <a:avLst/>
          </a:prstGeom>
          <a:noFill/>
        </p:spPr>
        <p:txBody>
          <a:bodyPr wrap="square" rtlCol="0">
            <a:spAutoFit/>
          </a:bodyPr>
          <a:lstStyle/>
          <a:p>
            <a:r>
              <a:rPr lang="en-US" sz="3600" dirty="0"/>
              <a:t>Add sample data to your view - </a:t>
            </a:r>
            <a:r>
              <a:rPr lang="en-US" sz="3600" dirty="0" err="1"/>
              <a:t>ImageView</a:t>
            </a:r>
            <a:endParaRPr lang="ru-RU" sz="3600" dirty="0"/>
          </a:p>
        </p:txBody>
      </p:sp>
      <p:sp>
        <p:nvSpPr>
          <p:cNvPr id="10" name="Footer Placeholder 9"/>
          <p:cNvSpPr>
            <a:spLocks noGrp="1"/>
          </p:cNvSpPr>
          <p:nvPr>
            <p:ph type="ftr" sz="quarter" idx="11"/>
          </p:nvPr>
        </p:nvSpPr>
        <p:spPr>
          <a:xfrm>
            <a:off x="360784" y="6380454"/>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64</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68A50-E84B-41BE-9E5B-AA182B160AF0}"/>
              </a:ext>
            </a:extLst>
          </p:cNvPr>
          <p:cNvSpPr/>
          <p:nvPr/>
        </p:nvSpPr>
        <p:spPr>
          <a:xfrm>
            <a:off x="426098" y="1076034"/>
            <a:ext cx="6519232" cy="1477328"/>
          </a:xfrm>
          <a:prstGeom prst="rect">
            <a:avLst/>
          </a:prstGeom>
        </p:spPr>
        <p:txBody>
          <a:bodyPr wrap="square">
            <a:spAutoFit/>
          </a:bodyPr>
          <a:lstStyle/>
          <a:p>
            <a:r>
              <a:rPr lang="en-US" dirty="0">
                <a:solidFill>
                  <a:srgbClr val="212121"/>
                </a:solidFill>
              </a:rPr>
              <a:t>In an </a:t>
            </a:r>
            <a:r>
              <a:rPr lang="en-US" dirty="0" err="1">
                <a:solidFill>
                  <a:srgbClr val="212121"/>
                </a:solidFill>
              </a:rPr>
              <a:t>ImageView</a:t>
            </a:r>
            <a:r>
              <a:rPr lang="en-US" dirty="0">
                <a:solidFill>
                  <a:srgbClr val="212121"/>
                </a:solidFill>
              </a:rPr>
              <a:t>, you can choose between different sample images. When you choose a sample image, Android Studio populates the </a:t>
            </a:r>
            <a:r>
              <a:rPr lang="en-US" dirty="0" err="1">
                <a:solidFill>
                  <a:srgbClr val="212121"/>
                </a:solidFill>
              </a:rPr>
              <a:t>tools:src</a:t>
            </a:r>
            <a:r>
              <a:rPr lang="en-US" dirty="0">
                <a:solidFill>
                  <a:srgbClr val="212121"/>
                </a:solidFill>
              </a:rPr>
              <a:t> attribute of the </a:t>
            </a:r>
            <a:r>
              <a:rPr lang="en-US" dirty="0" err="1">
                <a:solidFill>
                  <a:srgbClr val="212121"/>
                </a:solidFill>
              </a:rPr>
              <a:t>ImageView</a:t>
            </a:r>
            <a:r>
              <a:rPr lang="en-US" dirty="0">
                <a:solidFill>
                  <a:srgbClr val="212121"/>
                </a:solidFill>
              </a:rPr>
              <a:t> (or </a:t>
            </a:r>
            <a:r>
              <a:rPr lang="en-US" dirty="0" err="1">
                <a:solidFill>
                  <a:srgbClr val="212121"/>
                </a:solidFill>
              </a:rPr>
              <a:t>tools:srcCompat</a:t>
            </a:r>
            <a:r>
              <a:rPr lang="en-US" dirty="0">
                <a:solidFill>
                  <a:srgbClr val="212121"/>
                </a:solidFill>
              </a:rPr>
              <a:t> if using the Support Library).</a:t>
            </a:r>
          </a:p>
          <a:p>
            <a:endParaRPr lang="en-US" dirty="0">
              <a:solidFill>
                <a:srgbClr val="212121"/>
              </a:solidFill>
            </a:endParaRPr>
          </a:p>
        </p:txBody>
      </p:sp>
      <p:sp>
        <p:nvSpPr>
          <p:cNvPr id="12" name="Rectangle 11">
            <a:extLst>
              <a:ext uri="{FF2B5EF4-FFF2-40B4-BE49-F238E27FC236}">
                <a16:creationId xmlns:a16="http://schemas.microsoft.com/office/drawing/2014/main" id="{7C4F8354-C6FD-43CC-8418-3962AAD50B3A}"/>
              </a:ext>
            </a:extLst>
          </p:cNvPr>
          <p:cNvSpPr/>
          <p:nvPr/>
        </p:nvSpPr>
        <p:spPr>
          <a:xfrm>
            <a:off x="7291954" y="3679547"/>
            <a:ext cx="4716545" cy="369332"/>
          </a:xfrm>
          <a:prstGeom prst="rect">
            <a:avLst/>
          </a:prstGeom>
        </p:spPr>
        <p:txBody>
          <a:bodyPr wrap="square">
            <a:spAutoFit/>
          </a:bodyPr>
          <a:lstStyle/>
          <a:p>
            <a:endParaRPr lang="en-US" dirty="0"/>
          </a:p>
        </p:txBody>
      </p:sp>
      <p:pic>
        <p:nvPicPr>
          <p:cNvPr id="10242" name="Picture 2" descr="https://developer.android.com/studio/images/write/layout-editor-imageview-sample-data.png">
            <a:extLst>
              <a:ext uri="{FF2B5EF4-FFF2-40B4-BE49-F238E27FC236}">
                <a16:creationId xmlns:a16="http://schemas.microsoft.com/office/drawing/2014/main" id="{1DB9F7FE-B377-4F74-B564-85AD4F7795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0157" y="953261"/>
            <a:ext cx="4140138" cy="5403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520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8" y="107990"/>
            <a:ext cx="10813829" cy="646331"/>
          </a:xfrm>
          <a:prstGeom prst="rect">
            <a:avLst/>
          </a:prstGeom>
          <a:noFill/>
        </p:spPr>
        <p:txBody>
          <a:bodyPr wrap="square" rtlCol="0">
            <a:spAutoFit/>
          </a:bodyPr>
          <a:lstStyle/>
          <a:p>
            <a:r>
              <a:rPr lang="en-US" sz="3600" dirty="0"/>
              <a:t>Add sample data to your view - RecyclerView</a:t>
            </a:r>
            <a:endParaRPr lang="ru-RU" sz="3600" dirty="0"/>
          </a:p>
        </p:txBody>
      </p:sp>
      <p:sp>
        <p:nvSpPr>
          <p:cNvPr id="10" name="Footer Placeholder 9"/>
          <p:cNvSpPr>
            <a:spLocks noGrp="1"/>
          </p:cNvSpPr>
          <p:nvPr>
            <p:ph type="ftr" sz="quarter" idx="11"/>
          </p:nvPr>
        </p:nvSpPr>
        <p:spPr>
          <a:xfrm>
            <a:off x="360784" y="6380454"/>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65</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FA68A50-E84B-41BE-9E5B-AA182B160AF0}"/>
              </a:ext>
            </a:extLst>
          </p:cNvPr>
          <p:cNvSpPr/>
          <p:nvPr/>
        </p:nvSpPr>
        <p:spPr>
          <a:xfrm>
            <a:off x="426098" y="1076034"/>
            <a:ext cx="6519232" cy="1754326"/>
          </a:xfrm>
          <a:prstGeom prst="rect">
            <a:avLst/>
          </a:prstGeom>
        </p:spPr>
        <p:txBody>
          <a:bodyPr wrap="square">
            <a:spAutoFit/>
          </a:bodyPr>
          <a:lstStyle/>
          <a:p>
            <a:r>
              <a:rPr lang="en-US" dirty="0">
                <a:solidFill>
                  <a:srgbClr val="212121"/>
                </a:solidFill>
              </a:rPr>
              <a:t>In a RecyclerView, you can choose between a set of templates that contain sample images and texts. When using these templates, Android Studio adds a file to your res/layout directory, recycler_view_item.xml, that contains the layout for the sample data. Android Studio also adds metadata to the RecyclerView to properly display the sample data.</a:t>
            </a:r>
          </a:p>
        </p:txBody>
      </p:sp>
      <p:sp>
        <p:nvSpPr>
          <p:cNvPr id="12" name="Rectangle 11">
            <a:extLst>
              <a:ext uri="{FF2B5EF4-FFF2-40B4-BE49-F238E27FC236}">
                <a16:creationId xmlns:a16="http://schemas.microsoft.com/office/drawing/2014/main" id="{7C4F8354-C6FD-43CC-8418-3962AAD50B3A}"/>
              </a:ext>
            </a:extLst>
          </p:cNvPr>
          <p:cNvSpPr/>
          <p:nvPr/>
        </p:nvSpPr>
        <p:spPr>
          <a:xfrm>
            <a:off x="7291954" y="3679547"/>
            <a:ext cx="4716545" cy="369332"/>
          </a:xfrm>
          <a:prstGeom prst="rect">
            <a:avLst/>
          </a:prstGeom>
        </p:spPr>
        <p:txBody>
          <a:bodyPr wrap="square">
            <a:spAutoFit/>
          </a:bodyPr>
          <a:lstStyle/>
          <a:p>
            <a:endParaRPr lang="en-US" dirty="0"/>
          </a:p>
        </p:txBody>
      </p:sp>
      <p:pic>
        <p:nvPicPr>
          <p:cNvPr id="11267" name="Picture 3" descr="https://developer.android.com/studio/images/write/layout-editor-recyclerview-sample-data.png">
            <a:extLst>
              <a:ext uri="{FF2B5EF4-FFF2-40B4-BE49-F238E27FC236}">
                <a16:creationId xmlns:a16="http://schemas.microsoft.com/office/drawing/2014/main" id="{59FF51BB-51E7-4E18-A54A-53E41ED262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9717" y="1086456"/>
            <a:ext cx="3603015" cy="519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1616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2" name="TextBox 1"/>
          <p:cNvSpPr txBox="1"/>
          <p:nvPr/>
        </p:nvSpPr>
        <p:spPr>
          <a:xfrm>
            <a:off x="6096000" y="2468880"/>
            <a:ext cx="6072188" cy="2123658"/>
          </a:xfrm>
          <a:prstGeom prst="rect">
            <a:avLst/>
          </a:prstGeom>
          <a:solidFill>
            <a:srgbClr val="002060"/>
          </a:solidFill>
        </p:spPr>
        <p:txBody>
          <a:bodyPr wrap="square" rtlCol="0">
            <a:spAutoFit/>
          </a:bodyPr>
          <a:lstStyle/>
          <a:p>
            <a:r>
              <a:rPr lang="en-US" sz="4400" dirty="0">
                <a:solidFill>
                  <a:schemeClr val="bg1"/>
                </a:solidFill>
              </a:rPr>
              <a:t>Support different screen sizes and pixel densities</a:t>
            </a:r>
          </a:p>
          <a:p>
            <a:endParaRPr lang="ru-RU" sz="4400" dirty="0">
              <a:solidFill>
                <a:schemeClr val="bg1"/>
              </a:solidFill>
            </a:endParaRPr>
          </a:p>
        </p:txBody>
      </p:sp>
    </p:spTree>
    <p:extLst>
      <p:ext uri="{BB962C8B-B14F-4D97-AF65-F5344CB8AC3E}">
        <p14:creationId xmlns:p14="http://schemas.microsoft.com/office/powerpoint/2010/main" val="16401754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Overview</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67</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Текст 2"/>
          <p:cNvSpPr>
            <a:spLocks noGrp="1"/>
          </p:cNvSpPr>
          <p:nvPr/>
        </p:nvSpPr>
        <p:spPr>
          <a:xfrm>
            <a:off x="426099" y="1076034"/>
            <a:ext cx="5091431" cy="488394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2000" b="1" dirty="0"/>
              <a:t>Screen sizes: </a:t>
            </a:r>
          </a:p>
          <a:p>
            <a:pPr marL="285750" indent="-285750">
              <a:lnSpc>
                <a:spcPct val="100000"/>
              </a:lnSpc>
              <a:spcBef>
                <a:spcPts val="0"/>
              </a:spcBef>
              <a:buFont typeface="Arial" panose="020B0604020202020204" pitchFamily="34" charset="0"/>
              <a:buChar char="•"/>
            </a:pPr>
            <a:r>
              <a:rPr lang="en-US" dirty="0"/>
              <a:t>Flexible layouts</a:t>
            </a:r>
          </a:p>
          <a:p>
            <a:pPr marL="285750" indent="-285750">
              <a:lnSpc>
                <a:spcPct val="100000"/>
              </a:lnSpc>
              <a:spcBef>
                <a:spcPts val="0"/>
              </a:spcBef>
              <a:buFont typeface="Arial" panose="020B0604020202020204" pitchFamily="34" charset="0"/>
              <a:buChar char="•"/>
            </a:pPr>
            <a:r>
              <a:rPr lang="en-US" dirty="0"/>
              <a:t>Alternative layouts</a:t>
            </a:r>
          </a:p>
          <a:p>
            <a:pPr marL="285750" indent="-285750">
              <a:lnSpc>
                <a:spcPct val="100000"/>
              </a:lnSpc>
              <a:spcBef>
                <a:spcPts val="0"/>
              </a:spcBef>
              <a:buFont typeface="Arial" panose="020B0604020202020204" pitchFamily="34" charset="0"/>
              <a:buChar char="•"/>
            </a:pPr>
            <a:r>
              <a:rPr lang="en-US" dirty="0"/>
              <a:t>Stretchable images</a:t>
            </a:r>
          </a:p>
          <a:p>
            <a:pPr>
              <a:lnSpc>
                <a:spcPct val="100000"/>
              </a:lnSpc>
              <a:spcBef>
                <a:spcPts val="0"/>
              </a:spcBef>
            </a:pPr>
            <a:endParaRPr lang="en-US" dirty="0"/>
          </a:p>
          <a:p>
            <a:pPr>
              <a:lnSpc>
                <a:spcPct val="100000"/>
              </a:lnSpc>
              <a:spcBef>
                <a:spcPts val="0"/>
              </a:spcBef>
            </a:pPr>
            <a:r>
              <a:rPr lang="en-US" sz="2000" b="1" dirty="0"/>
              <a:t>Screen densities: </a:t>
            </a:r>
          </a:p>
          <a:p>
            <a:pPr marL="285750" indent="-285750">
              <a:lnSpc>
                <a:spcPct val="100000"/>
              </a:lnSpc>
              <a:spcBef>
                <a:spcPts val="0"/>
              </a:spcBef>
              <a:buFont typeface="Arial" panose="020B0604020202020204" pitchFamily="34" charset="0"/>
              <a:buChar char="•"/>
            </a:pPr>
            <a:r>
              <a:rPr lang="en-US" dirty="0"/>
              <a:t>Density independence</a:t>
            </a:r>
          </a:p>
          <a:p>
            <a:pPr marL="285750" indent="-285750">
              <a:lnSpc>
                <a:spcPct val="100000"/>
              </a:lnSpc>
              <a:spcBef>
                <a:spcPts val="0"/>
              </a:spcBef>
              <a:buFont typeface="Arial" panose="020B0604020202020204" pitchFamily="34" charset="0"/>
              <a:buChar char="•"/>
            </a:pPr>
            <a:r>
              <a:rPr lang="en-US" dirty="0"/>
              <a:t>Alternative bitmaps</a:t>
            </a:r>
          </a:p>
          <a:p>
            <a:pPr marL="285750" indent="-285750">
              <a:lnSpc>
                <a:spcPct val="100000"/>
              </a:lnSpc>
              <a:spcBef>
                <a:spcPts val="0"/>
              </a:spcBef>
              <a:buFont typeface="Arial" panose="020B0604020202020204" pitchFamily="34" charset="0"/>
              <a:buChar char="•"/>
            </a:pPr>
            <a:r>
              <a:rPr lang="en-US" dirty="0"/>
              <a:t>Vector graphics </a:t>
            </a:r>
            <a:endParaRPr lang="ru-RU" dirty="0"/>
          </a:p>
        </p:txBody>
      </p:sp>
    </p:spTree>
    <p:extLst>
      <p:ext uri="{BB962C8B-B14F-4D97-AF65-F5344CB8AC3E}">
        <p14:creationId xmlns:p14="http://schemas.microsoft.com/office/powerpoint/2010/main" val="32422620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Screen sizes: flexible layouts</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68</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Текст 2"/>
          <p:cNvSpPr>
            <a:spLocks noGrp="1"/>
          </p:cNvSpPr>
          <p:nvPr/>
        </p:nvSpPr>
        <p:spPr>
          <a:xfrm>
            <a:off x="426099" y="1076034"/>
            <a:ext cx="10584408" cy="488394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AutoNum type="arabicPeriod"/>
            </a:pPr>
            <a:r>
              <a:rPr lang="en-US" dirty="0"/>
              <a:t>Use </a:t>
            </a:r>
            <a:r>
              <a:rPr lang="en-US" dirty="0" err="1"/>
              <a:t>ConstraintLayout</a:t>
            </a:r>
            <a:r>
              <a:rPr lang="en-US" dirty="0"/>
              <a:t> as the base layout in your UI.</a:t>
            </a:r>
          </a:p>
          <a:p>
            <a:pPr marL="342900" indent="-342900">
              <a:lnSpc>
                <a:spcPct val="100000"/>
              </a:lnSpc>
              <a:spcBef>
                <a:spcPts val="0"/>
              </a:spcBef>
              <a:buAutoNum type="arabicPeriod"/>
            </a:pPr>
            <a:endParaRPr lang="en-US" dirty="0"/>
          </a:p>
          <a:p>
            <a:pPr marL="342900" indent="-342900">
              <a:lnSpc>
                <a:spcPct val="100000"/>
              </a:lnSpc>
              <a:spcBef>
                <a:spcPts val="0"/>
              </a:spcBef>
              <a:buAutoNum type="arabicPeriod"/>
            </a:pPr>
            <a:r>
              <a:rPr lang="en-US" dirty="0"/>
              <a:t>Avoid hard-coded layout sizes</a:t>
            </a:r>
          </a:p>
          <a:p>
            <a:pPr lvl="1">
              <a:lnSpc>
                <a:spcPct val="100000"/>
              </a:lnSpc>
              <a:spcBef>
                <a:spcPts val="0"/>
              </a:spcBef>
            </a:pPr>
            <a:r>
              <a:rPr lang="en-US" sz="1800" dirty="0"/>
              <a:t>Specify “</a:t>
            </a:r>
            <a:r>
              <a:rPr lang="en-US" sz="1800" dirty="0" err="1"/>
              <a:t>wrap_content</a:t>
            </a:r>
            <a:r>
              <a:rPr lang="en-US" sz="1800" dirty="0"/>
              <a:t>” and “</a:t>
            </a:r>
            <a:r>
              <a:rPr lang="en-US" sz="1800" dirty="0" err="1"/>
              <a:t>match_parent</a:t>
            </a:r>
            <a:r>
              <a:rPr lang="en-US" sz="1800" dirty="0"/>
              <a:t>” instead of hard-coded sizes. When using </a:t>
            </a:r>
            <a:r>
              <a:rPr lang="en-US" sz="1800" dirty="0" err="1"/>
              <a:t>ConstraintLayout</a:t>
            </a:r>
            <a:r>
              <a:rPr lang="en-US" sz="1800" dirty="0"/>
              <a:t> don’t use “</a:t>
            </a:r>
            <a:r>
              <a:rPr lang="en-US" sz="1800" dirty="0" err="1"/>
              <a:t>match_parent</a:t>
            </a:r>
            <a:r>
              <a:rPr lang="en-US" sz="1800" dirty="0"/>
              <a:t>”, instead, set the dimension to 0dp to enable a special behavior called "match constraints"  </a:t>
            </a:r>
          </a:p>
          <a:p>
            <a:pPr lvl="1">
              <a:lnSpc>
                <a:spcPct val="100000"/>
              </a:lnSpc>
              <a:spcBef>
                <a:spcPts val="0"/>
              </a:spcBef>
            </a:pPr>
            <a:endParaRPr lang="en-US" sz="1800" dirty="0"/>
          </a:p>
          <a:p>
            <a:pPr marL="342900" indent="-342900">
              <a:lnSpc>
                <a:spcPct val="100000"/>
              </a:lnSpc>
              <a:spcBef>
                <a:spcPts val="0"/>
              </a:spcBef>
              <a:buFont typeface="Arial" panose="020B0604020202020204" pitchFamily="34" charset="0"/>
              <a:buAutoNum type="arabicPeriod"/>
            </a:pPr>
            <a:endParaRPr lang="en-US" dirty="0"/>
          </a:p>
          <a:p>
            <a:pPr>
              <a:lnSpc>
                <a:spcPct val="100000"/>
              </a:lnSpc>
              <a:spcBef>
                <a:spcPts val="0"/>
              </a:spcBef>
            </a:pPr>
            <a:r>
              <a:rPr lang="en-US" dirty="0"/>
              <a:t> </a:t>
            </a:r>
          </a:p>
          <a:p>
            <a:pPr marL="457200" lvl="1" indent="0">
              <a:lnSpc>
                <a:spcPct val="100000"/>
              </a:lnSpc>
              <a:spcBef>
                <a:spcPts val="0"/>
              </a:spcBef>
              <a:buNone/>
            </a:pPr>
            <a:endParaRPr lang="en-US" sz="1800" dirty="0"/>
          </a:p>
        </p:txBody>
      </p:sp>
    </p:spTree>
    <p:extLst>
      <p:ext uri="{BB962C8B-B14F-4D97-AF65-F5344CB8AC3E}">
        <p14:creationId xmlns:p14="http://schemas.microsoft.com/office/powerpoint/2010/main" val="8766804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Screen sizes: alternative layouts</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69</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Текст 2"/>
          <p:cNvSpPr>
            <a:spLocks noGrp="1"/>
          </p:cNvSpPr>
          <p:nvPr/>
        </p:nvSpPr>
        <p:spPr>
          <a:xfrm>
            <a:off x="426099" y="911212"/>
            <a:ext cx="11423394" cy="488394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spcBef>
                <a:spcPts val="0"/>
              </a:spcBef>
              <a:buFont typeface="+mj-lt"/>
              <a:buAutoNum type="arabicPeriod" startAt="3"/>
            </a:pPr>
            <a:r>
              <a:rPr lang="en-US" dirty="0"/>
              <a:t>Provide screen-specific layouts by creating additional res/layout/ directories—one for each screen configuration that requires a different layout—and then append a screen configuration qualifier to the layout directory name. E.g. u</a:t>
            </a:r>
            <a:r>
              <a:rPr lang="en-US" sz="1800" dirty="0"/>
              <a:t>se the smallest width qualifier (</a:t>
            </a:r>
            <a:r>
              <a:rPr lang="en-US" sz="1800" dirty="0" err="1"/>
              <a:t>sw</a:t>
            </a:r>
            <a:r>
              <a:rPr lang="en-US" dirty="0"/>
              <a:t>) which specifies the smallest of the screen's two sides, regardless of the device's current orientation, so it's a simple way to specify the overall screen size available for your layout. </a:t>
            </a:r>
            <a:endParaRPr lang="en-US" sz="1800" dirty="0"/>
          </a:p>
          <a:p>
            <a:pPr>
              <a:lnSpc>
                <a:spcPct val="100000"/>
              </a:lnSpc>
              <a:spcBef>
                <a:spcPts val="0"/>
              </a:spcBef>
            </a:pPr>
            <a:r>
              <a:rPr lang="en-US" dirty="0"/>
              <a:t> </a:t>
            </a:r>
          </a:p>
          <a:p>
            <a:pPr marL="457200" lvl="1" indent="0">
              <a:lnSpc>
                <a:spcPct val="100000"/>
              </a:lnSpc>
              <a:spcBef>
                <a:spcPts val="0"/>
              </a:spcBef>
              <a:buNone/>
            </a:pPr>
            <a:endParaRPr lang="en-US" sz="1800" dirty="0"/>
          </a:p>
        </p:txBody>
      </p:sp>
      <p:sp>
        <p:nvSpPr>
          <p:cNvPr id="2" name="Rectangle 1">
            <a:extLst>
              <a:ext uri="{FF2B5EF4-FFF2-40B4-BE49-F238E27FC236}">
                <a16:creationId xmlns:a16="http://schemas.microsoft.com/office/drawing/2014/main" id="{47C18A2C-CE03-427C-AC51-1964CA96C8D1}"/>
              </a:ext>
            </a:extLst>
          </p:cNvPr>
          <p:cNvSpPr/>
          <p:nvPr/>
        </p:nvSpPr>
        <p:spPr>
          <a:xfrm>
            <a:off x="426098" y="4397198"/>
            <a:ext cx="11582400" cy="1200329"/>
          </a:xfrm>
          <a:prstGeom prst="rect">
            <a:avLst/>
          </a:prstGeom>
        </p:spPr>
        <p:txBody>
          <a:bodyPr wrap="square">
            <a:spAutoFit/>
          </a:bodyPr>
          <a:lstStyle/>
          <a:p>
            <a:pPr marL="342900" indent="-342900">
              <a:buFont typeface="+mj-lt"/>
              <a:buAutoNum type="arabicPeriod" startAt="4"/>
            </a:pPr>
            <a:r>
              <a:rPr lang="en-US" dirty="0"/>
              <a:t>You might want to change your layout based on how much width or height is currently available. In this case, you should use the "available width" qualifier as follows:</a:t>
            </a:r>
          </a:p>
          <a:p>
            <a:pPr lvl="1"/>
            <a:r>
              <a:rPr lang="en-US" dirty="0"/>
              <a:t>res/</a:t>
            </a:r>
            <a:r>
              <a:rPr lang="en-US" b="1" dirty="0"/>
              <a:t>layout</a:t>
            </a:r>
            <a:r>
              <a:rPr lang="en-US" dirty="0"/>
              <a:t>/main_activity.xml        	         # For handsets (smaller than 600dp available width)</a:t>
            </a:r>
          </a:p>
          <a:p>
            <a:pPr lvl="1"/>
            <a:r>
              <a:rPr lang="en-US" dirty="0"/>
              <a:t>res/</a:t>
            </a:r>
            <a:r>
              <a:rPr lang="en-US" b="1" dirty="0"/>
              <a:t>layout-w600dp</a:t>
            </a:r>
            <a:r>
              <a:rPr lang="en-US" dirty="0"/>
              <a:t>/main_activity.xml   # For 7” tablets or any screen with 600dp available width (possibly landscape)</a:t>
            </a:r>
          </a:p>
        </p:txBody>
      </p:sp>
      <p:sp>
        <p:nvSpPr>
          <p:cNvPr id="4" name="Rectangle 3">
            <a:extLst>
              <a:ext uri="{FF2B5EF4-FFF2-40B4-BE49-F238E27FC236}">
                <a16:creationId xmlns:a16="http://schemas.microsoft.com/office/drawing/2014/main" id="{D942DBB3-1450-4DFF-8280-282A9439FA11}"/>
              </a:ext>
            </a:extLst>
          </p:cNvPr>
          <p:cNvSpPr/>
          <p:nvPr/>
        </p:nvSpPr>
        <p:spPr>
          <a:xfrm>
            <a:off x="739379" y="2044080"/>
            <a:ext cx="9804212" cy="2339102"/>
          </a:xfrm>
          <a:prstGeom prst="rect">
            <a:avLst/>
          </a:prstGeom>
        </p:spPr>
        <p:txBody>
          <a:bodyPr wrap="square">
            <a:spAutoFit/>
          </a:bodyPr>
          <a:lstStyle/>
          <a:p>
            <a:r>
              <a:rPr lang="en-US" dirty="0"/>
              <a:t>Here's how other smallest width values correspond to typical screen sizes:</a:t>
            </a:r>
          </a:p>
          <a:p>
            <a:pPr>
              <a:lnSpc>
                <a:spcPts val="1200"/>
              </a:lnSpc>
            </a:pPr>
            <a:endParaRPr lang="en-US" dirty="0"/>
          </a:p>
          <a:p>
            <a:pPr marL="742950" lvl="1" indent="-285750">
              <a:buFont typeface="Arial" panose="020B0604020202020204" pitchFamily="34" charset="0"/>
              <a:buChar char="•"/>
            </a:pPr>
            <a:r>
              <a:rPr lang="en-US" dirty="0"/>
              <a:t>320dp: a typical phone screen (240x320 </a:t>
            </a:r>
            <a:r>
              <a:rPr lang="en-US" dirty="0" err="1"/>
              <a:t>ldpi</a:t>
            </a:r>
            <a:r>
              <a:rPr lang="en-US" dirty="0"/>
              <a:t>, 320x480 </a:t>
            </a:r>
            <a:r>
              <a:rPr lang="en-US" dirty="0" err="1"/>
              <a:t>mdpi</a:t>
            </a:r>
            <a:r>
              <a:rPr lang="en-US" dirty="0"/>
              <a:t>, 480x800 </a:t>
            </a:r>
            <a:r>
              <a:rPr lang="en-US" dirty="0" err="1"/>
              <a:t>hdpi</a:t>
            </a:r>
            <a:r>
              <a:rPr lang="en-US" dirty="0"/>
              <a:t>, </a:t>
            </a:r>
            <a:r>
              <a:rPr lang="en-US" dirty="0" err="1"/>
              <a:t>etc</a:t>
            </a:r>
            <a:r>
              <a:rPr lang="en-US" dirty="0"/>
              <a:t>).</a:t>
            </a:r>
          </a:p>
          <a:p>
            <a:pPr marL="742950" lvl="1" indent="-285750">
              <a:buFont typeface="Arial" panose="020B0604020202020204" pitchFamily="34" charset="0"/>
              <a:buChar char="•"/>
            </a:pPr>
            <a:r>
              <a:rPr lang="en-US" dirty="0"/>
              <a:t>480dp: a large phone screen ~5" (480x800 </a:t>
            </a:r>
            <a:r>
              <a:rPr lang="en-US" dirty="0" err="1"/>
              <a:t>mdpi</a:t>
            </a:r>
            <a:r>
              <a:rPr lang="en-US" dirty="0"/>
              <a:t>).</a:t>
            </a:r>
          </a:p>
          <a:p>
            <a:pPr marL="742950" lvl="1" indent="-285750">
              <a:buFont typeface="Arial" panose="020B0604020202020204" pitchFamily="34" charset="0"/>
              <a:buChar char="•"/>
            </a:pPr>
            <a:r>
              <a:rPr lang="en-US" dirty="0"/>
              <a:t>600dp: a 7” tablet (600x1024 </a:t>
            </a:r>
            <a:r>
              <a:rPr lang="en-US" dirty="0" err="1"/>
              <a:t>mdpi</a:t>
            </a:r>
            <a:r>
              <a:rPr lang="en-US" dirty="0"/>
              <a:t>).</a:t>
            </a:r>
          </a:p>
          <a:p>
            <a:pPr marL="742950" lvl="1" indent="-285750">
              <a:buFont typeface="Arial" panose="020B0604020202020204" pitchFamily="34" charset="0"/>
              <a:buChar char="•"/>
            </a:pPr>
            <a:r>
              <a:rPr lang="en-US" dirty="0"/>
              <a:t>720dp: a 10” tablet (720x1280 </a:t>
            </a:r>
            <a:r>
              <a:rPr lang="en-US" dirty="0" err="1"/>
              <a:t>mdpi</a:t>
            </a:r>
            <a:r>
              <a:rPr lang="en-US" dirty="0"/>
              <a:t>, 800x1280 </a:t>
            </a:r>
            <a:r>
              <a:rPr lang="en-US" dirty="0" err="1"/>
              <a:t>mdpi</a:t>
            </a:r>
            <a:r>
              <a:rPr lang="en-US" dirty="0"/>
              <a:t>, </a:t>
            </a:r>
            <a:r>
              <a:rPr lang="en-US" dirty="0" err="1"/>
              <a:t>etc</a:t>
            </a:r>
            <a:r>
              <a:rPr lang="en-US" dirty="0"/>
              <a:t>).</a:t>
            </a:r>
          </a:p>
          <a:p>
            <a:pPr>
              <a:lnSpc>
                <a:spcPts val="1200"/>
              </a:lnSpc>
            </a:pPr>
            <a:endParaRPr lang="en-US" dirty="0"/>
          </a:p>
          <a:p>
            <a:r>
              <a:rPr lang="en-US" dirty="0"/>
              <a:t>res/</a:t>
            </a:r>
            <a:r>
              <a:rPr lang="en-US" b="1" dirty="0"/>
              <a:t>layout</a:t>
            </a:r>
            <a:r>
              <a:rPr lang="en-US" dirty="0"/>
              <a:t>/main_activity.xml      	  # For handsets (smaller than 600dp available width)</a:t>
            </a:r>
          </a:p>
          <a:p>
            <a:r>
              <a:rPr lang="en-US" dirty="0"/>
              <a:t>res/</a:t>
            </a:r>
            <a:r>
              <a:rPr lang="en-US" b="1" dirty="0"/>
              <a:t>layout-sw600dp</a:t>
            </a:r>
            <a:r>
              <a:rPr lang="en-US" dirty="0"/>
              <a:t>/main_activity.xml   # For 7” tablets (600dp wide and bigger)</a:t>
            </a:r>
          </a:p>
        </p:txBody>
      </p:sp>
    </p:spTree>
    <p:extLst>
      <p:ext uri="{BB962C8B-B14F-4D97-AF65-F5344CB8AC3E}">
        <p14:creationId xmlns:p14="http://schemas.microsoft.com/office/powerpoint/2010/main" val="1256908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Access to resources</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2"/>
          <p:cNvSpPr>
            <a:spLocks noGrp="1"/>
          </p:cNvSpPr>
          <p:nvPr/>
        </p:nvSpPr>
        <p:spPr>
          <a:xfrm>
            <a:off x="360784" y="1606339"/>
            <a:ext cx="5048247" cy="62372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baseline="0">
                <a:solidFill>
                  <a:srgbClr val="006CB7"/>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From code:</a:t>
            </a:r>
            <a:endParaRPr lang="ru-RU" dirty="0"/>
          </a:p>
        </p:txBody>
      </p:sp>
      <p:sp>
        <p:nvSpPr>
          <p:cNvPr id="13" name="Text Placeholder 3"/>
          <p:cNvSpPr>
            <a:spLocks noGrp="1"/>
          </p:cNvSpPr>
          <p:nvPr/>
        </p:nvSpPr>
        <p:spPr>
          <a:xfrm>
            <a:off x="2018133" y="952057"/>
            <a:ext cx="9154691" cy="20227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lnSpc>
                <a:spcPct val="100000"/>
              </a:lnSpc>
              <a:spcBef>
                <a:spcPct val="0"/>
              </a:spcBef>
              <a:spcAft>
                <a:spcPct val="0"/>
              </a:spcAft>
            </a:pPr>
            <a:r>
              <a:rPr lang="ru-RU" altLang="ru-RU" dirty="0">
                <a:solidFill>
                  <a:srgbClr val="000000"/>
                </a:solidFill>
                <a:latin typeface="Courier New" pitchFamily="49" charset="0"/>
                <a:cs typeface="Courier New" pitchFamily="49" charset="0"/>
              </a:rPr>
              <a:t>Resources myResources = getResources();</a:t>
            </a:r>
            <a:br>
              <a:rPr lang="ru-RU" altLang="ru-RU" dirty="0">
                <a:solidFill>
                  <a:srgbClr val="000000"/>
                </a:solidFill>
                <a:latin typeface="Courier New" pitchFamily="49" charset="0"/>
                <a:cs typeface="Courier New" pitchFamily="49" charset="0"/>
              </a:rPr>
            </a:br>
            <a:r>
              <a:rPr lang="ru-RU" altLang="ru-RU" dirty="0">
                <a:solidFill>
                  <a:srgbClr val="000000"/>
                </a:solidFill>
                <a:latin typeface="Courier New" pitchFamily="49" charset="0"/>
                <a:cs typeface="Courier New" pitchFamily="49" charset="0"/>
              </a:rPr>
              <a:t>CharSequence styledText = myResources.getText(R.string.stop_message);</a:t>
            </a:r>
            <a:br>
              <a:rPr lang="ru-RU" altLang="ru-RU" dirty="0">
                <a:solidFill>
                  <a:srgbClr val="000000"/>
                </a:solidFill>
                <a:latin typeface="Courier New" pitchFamily="49" charset="0"/>
                <a:cs typeface="Courier New" pitchFamily="49" charset="0"/>
              </a:rPr>
            </a:br>
            <a:r>
              <a:rPr lang="ru-RU" altLang="ru-RU" dirty="0">
                <a:solidFill>
                  <a:srgbClr val="000000"/>
                </a:solidFill>
                <a:latin typeface="Courier New" pitchFamily="49" charset="0"/>
                <a:cs typeface="Courier New" pitchFamily="49" charset="0"/>
              </a:rPr>
              <a:t>Drawable icon = myResources.getDrawable(R.drawable.app_icon);</a:t>
            </a:r>
            <a:br>
              <a:rPr lang="ru-RU" altLang="ru-RU" dirty="0">
                <a:solidFill>
                  <a:srgbClr val="000000"/>
                </a:solidFill>
                <a:latin typeface="Courier New" pitchFamily="49" charset="0"/>
                <a:cs typeface="Courier New" pitchFamily="49" charset="0"/>
              </a:rPr>
            </a:br>
            <a:r>
              <a:rPr lang="ru-RU" altLang="ru-RU" dirty="0">
                <a:solidFill>
                  <a:srgbClr val="000000"/>
                </a:solidFill>
                <a:latin typeface="Courier New" pitchFamily="49" charset="0"/>
                <a:cs typeface="Courier New" pitchFamily="49" charset="0"/>
              </a:rPr>
              <a:t>int opaqueBlue = myResources.getColor(R.color.opaque_blue);</a:t>
            </a:r>
            <a:br>
              <a:rPr lang="ru-RU" altLang="ru-RU" dirty="0">
                <a:solidFill>
                  <a:srgbClr val="000000"/>
                </a:solidFill>
                <a:latin typeface="Courier New" pitchFamily="49" charset="0"/>
                <a:cs typeface="Courier New" pitchFamily="49" charset="0"/>
              </a:rPr>
            </a:br>
            <a:r>
              <a:rPr lang="ru-RU" altLang="ru-RU" dirty="0">
                <a:solidFill>
                  <a:srgbClr val="000000"/>
                </a:solidFill>
                <a:latin typeface="Courier New" pitchFamily="49" charset="0"/>
                <a:cs typeface="Courier New" pitchFamily="49" charset="0"/>
              </a:rPr>
              <a:t>float borderWidth = myResources.getDimension(R.dimen.standard_border);</a:t>
            </a:r>
            <a:br>
              <a:rPr lang="ru-RU" altLang="ru-RU" dirty="0">
                <a:solidFill>
                  <a:srgbClr val="000000"/>
                </a:solidFill>
                <a:latin typeface="Courier New" pitchFamily="49" charset="0"/>
                <a:cs typeface="Courier New" pitchFamily="49" charset="0"/>
              </a:rPr>
            </a:br>
            <a:r>
              <a:rPr lang="ru-RU" altLang="ru-RU" dirty="0">
                <a:solidFill>
                  <a:srgbClr val="000000"/>
                </a:solidFill>
                <a:latin typeface="Courier New" pitchFamily="49" charset="0"/>
                <a:cs typeface="Courier New" pitchFamily="49" charset="0"/>
              </a:rPr>
              <a:t>Animation tranOut = AnimationUtils.loadAnimation(this, R.anim.spin);</a:t>
            </a:r>
            <a:br>
              <a:rPr lang="ru-RU" altLang="ru-RU" dirty="0">
                <a:solidFill>
                  <a:srgbClr val="000000"/>
                </a:solidFill>
                <a:latin typeface="Courier New" pitchFamily="49" charset="0"/>
                <a:cs typeface="Courier New" pitchFamily="49" charset="0"/>
              </a:rPr>
            </a:br>
            <a:r>
              <a:rPr lang="ru-RU" altLang="ru-RU" dirty="0">
                <a:solidFill>
                  <a:srgbClr val="000000"/>
                </a:solidFill>
                <a:latin typeface="Courier New" pitchFamily="49" charset="0"/>
                <a:cs typeface="Courier New" pitchFamily="49" charset="0"/>
              </a:rPr>
              <a:t>String[] stringArray = myResources.getStringArray(R.array.string_array);</a:t>
            </a:r>
            <a:br>
              <a:rPr lang="ru-RU" altLang="ru-RU" dirty="0">
                <a:solidFill>
                  <a:srgbClr val="000000"/>
                </a:solidFill>
                <a:latin typeface="Courier New" pitchFamily="49" charset="0"/>
                <a:cs typeface="Courier New" pitchFamily="49" charset="0"/>
              </a:rPr>
            </a:br>
            <a:r>
              <a:rPr lang="ru-RU" altLang="ru-RU" dirty="0">
                <a:solidFill>
                  <a:srgbClr val="000000"/>
                </a:solidFill>
                <a:latin typeface="Courier New" pitchFamily="49" charset="0"/>
                <a:cs typeface="Courier New" pitchFamily="49" charset="0"/>
              </a:rPr>
              <a:t>int[] intArray = myResources.getIntArray(R.array.integer_array);</a:t>
            </a:r>
          </a:p>
          <a:p>
            <a:endParaRPr lang="ru-RU" sz="1400" dirty="0"/>
          </a:p>
        </p:txBody>
      </p:sp>
      <p:sp>
        <p:nvSpPr>
          <p:cNvPr id="14" name="Text Placeholder 4"/>
          <p:cNvSpPr>
            <a:spLocks noGrp="1"/>
          </p:cNvSpPr>
          <p:nvPr/>
        </p:nvSpPr>
        <p:spPr>
          <a:xfrm>
            <a:off x="4231435" y="3125166"/>
            <a:ext cx="5869828" cy="172271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altLang="ru-RU" dirty="0">
                <a:solidFill>
                  <a:srgbClr val="000000"/>
                </a:solidFill>
                <a:latin typeface="Courier New" pitchFamily="49" charset="0"/>
                <a:cs typeface="Courier New" pitchFamily="49" charset="0"/>
              </a:rPr>
              <a:t>&lt;</a:t>
            </a:r>
            <a:r>
              <a:rPr lang="ru-RU" altLang="ru-RU" b="1" dirty="0">
                <a:solidFill>
                  <a:srgbClr val="000080"/>
                </a:solidFill>
                <a:latin typeface="Courier New" pitchFamily="49" charset="0"/>
                <a:cs typeface="Courier New" pitchFamily="49" charset="0"/>
              </a:rPr>
              <a:t>Button</a:t>
            </a:r>
            <a:br>
              <a:rPr lang="ru-RU" altLang="ru-RU" b="1" dirty="0">
                <a:solidFill>
                  <a:srgbClr val="000080"/>
                </a:solidFill>
                <a:latin typeface="Courier New" pitchFamily="49" charset="0"/>
                <a:cs typeface="Courier New" pitchFamily="49" charset="0"/>
              </a:rPr>
            </a:br>
            <a:r>
              <a:rPr lang="ru-RU" altLang="ru-RU" b="1" dirty="0">
                <a:solidFill>
                  <a:srgbClr val="000080"/>
                </a:solidFill>
                <a:latin typeface="Courier New" pitchFamily="49" charset="0"/>
                <a:cs typeface="Courier New" pitchFamily="49" charset="0"/>
              </a:rPr>
              <a:t>    </a:t>
            </a:r>
            <a:r>
              <a:rPr lang="ru-RU" altLang="ru-RU" b="1" dirty="0">
                <a:solidFill>
                  <a:srgbClr val="0000FF"/>
                </a:solidFill>
                <a:latin typeface="Courier New" pitchFamily="49" charset="0"/>
                <a:cs typeface="Courier New" pitchFamily="49" charset="0"/>
              </a:rPr>
              <a:t>style=</a:t>
            </a:r>
            <a:r>
              <a:rPr lang="ru-RU" altLang="ru-RU" b="1" dirty="0">
                <a:solidFill>
                  <a:srgbClr val="008000"/>
                </a:solidFill>
                <a:latin typeface="Courier New" pitchFamily="49" charset="0"/>
                <a:cs typeface="Courier New" pitchFamily="49" charset="0"/>
              </a:rPr>
              <a:t>"@style/LightButton"</a:t>
            </a:r>
            <a:br>
              <a:rPr lang="ru-RU" altLang="ru-RU" b="1" dirty="0">
                <a:solidFill>
                  <a:srgbClr val="008000"/>
                </a:solidFill>
                <a:latin typeface="Courier New" pitchFamily="49" charset="0"/>
                <a:cs typeface="Courier New" pitchFamily="49" charset="0"/>
              </a:rPr>
            </a:br>
            <a:r>
              <a:rPr lang="ru-RU" altLang="ru-RU" b="1" dirty="0">
                <a:solidFill>
                  <a:srgbClr val="008000"/>
                </a:solidFill>
                <a:latin typeface="Courier New" pitchFamily="49" charset="0"/>
                <a:cs typeface="Courier New" pitchFamily="49" charset="0"/>
              </a:rPr>
              <a:t>    </a:t>
            </a:r>
            <a:r>
              <a:rPr lang="ru-RU" altLang="ru-RU" b="1" dirty="0">
                <a:solidFill>
                  <a:srgbClr val="660E7A"/>
                </a:solidFill>
                <a:latin typeface="Courier New" pitchFamily="49" charset="0"/>
                <a:cs typeface="Courier New" pitchFamily="49" charset="0"/>
              </a:rPr>
              <a:t>android</a:t>
            </a:r>
            <a:r>
              <a:rPr lang="ru-RU" altLang="ru-RU" b="1" dirty="0">
                <a:solidFill>
                  <a:srgbClr val="0000FF"/>
                </a:solidFill>
                <a:latin typeface="Courier New" pitchFamily="49" charset="0"/>
                <a:cs typeface="Courier New" pitchFamily="49" charset="0"/>
              </a:rPr>
              <a:t>:layout_width=</a:t>
            </a:r>
            <a:r>
              <a:rPr lang="ru-RU" altLang="ru-RU" b="1" dirty="0">
                <a:solidFill>
                  <a:srgbClr val="008000"/>
                </a:solidFill>
                <a:latin typeface="Courier New" pitchFamily="49" charset="0"/>
                <a:cs typeface="Courier New" pitchFamily="49" charset="0"/>
              </a:rPr>
              <a:t>"@dimen/width"</a:t>
            </a:r>
            <a:br>
              <a:rPr lang="ru-RU" altLang="ru-RU" b="1" dirty="0">
                <a:solidFill>
                  <a:srgbClr val="008000"/>
                </a:solidFill>
                <a:latin typeface="Courier New" pitchFamily="49" charset="0"/>
                <a:cs typeface="Courier New" pitchFamily="49" charset="0"/>
              </a:rPr>
            </a:br>
            <a:r>
              <a:rPr lang="ru-RU" altLang="ru-RU" b="1" dirty="0">
                <a:solidFill>
                  <a:srgbClr val="008000"/>
                </a:solidFill>
                <a:latin typeface="Courier New" pitchFamily="49" charset="0"/>
                <a:cs typeface="Courier New" pitchFamily="49" charset="0"/>
              </a:rPr>
              <a:t>    </a:t>
            </a:r>
            <a:r>
              <a:rPr lang="ru-RU" altLang="ru-RU" b="1" dirty="0">
                <a:solidFill>
                  <a:srgbClr val="660E7A"/>
                </a:solidFill>
                <a:latin typeface="Courier New" pitchFamily="49" charset="0"/>
                <a:cs typeface="Courier New" pitchFamily="49" charset="0"/>
              </a:rPr>
              <a:t>android</a:t>
            </a:r>
            <a:r>
              <a:rPr lang="ru-RU" altLang="ru-RU" b="1" dirty="0">
                <a:solidFill>
                  <a:srgbClr val="0000FF"/>
                </a:solidFill>
                <a:latin typeface="Courier New" pitchFamily="49" charset="0"/>
                <a:cs typeface="Courier New" pitchFamily="49" charset="0"/>
              </a:rPr>
              <a:t>:layout_height=</a:t>
            </a:r>
            <a:r>
              <a:rPr lang="ru-RU" altLang="ru-RU" b="1" dirty="0">
                <a:solidFill>
                  <a:srgbClr val="008000"/>
                </a:solidFill>
                <a:latin typeface="Courier New" pitchFamily="49" charset="0"/>
                <a:cs typeface="Courier New" pitchFamily="49" charset="0"/>
              </a:rPr>
              <a:t>"@dimen/height"</a:t>
            </a:r>
            <a:br>
              <a:rPr lang="ru-RU" altLang="ru-RU" b="1" dirty="0">
                <a:solidFill>
                  <a:srgbClr val="008000"/>
                </a:solidFill>
                <a:latin typeface="Courier New" pitchFamily="49" charset="0"/>
                <a:cs typeface="Courier New" pitchFamily="49" charset="0"/>
              </a:rPr>
            </a:br>
            <a:r>
              <a:rPr lang="ru-RU" altLang="ru-RU" b="1" dirty="0">
                <a:solidFill>
                  <a:srgbClr val="008000"/>
                </a:solidFill>
                <a:latin typeface="Courier New" pitchFamily="49" charset="0"/>
                <a:cs typeface="Courier New" pitchFamily="49" charset="0"/>
              </a:rPr>
              <a:t>    </a:t>
            </a:r>
            <a:r>
              <a:rPr lang="ru-RU" altLang="ru-RU" b="1" dirty="0">
                <a:solidFill>
                  <a:srgbClr val="660E7A"/>
                </a:solidFill>
                <a:latin typeface="Courier New" pitchFamily="49" charset="0"/>
                <a:cs typeface="Courier New" pitchFamily="49" charset="0"/>
              </a:rPr>
              <a:t>android</a:t>
            </a:r>
            <a:r>
              <a:rPr lang="ru-RU" altLang="ru-RU" b="1" dirty="0">
                <a:solidFill>
                  <a:srgbClr val="0000FF"/>
                </a:solidFill>
                <a:latin typeface="Courier New" pitchFamily="49" charset="0"/>
                <a:cs typeface="Courier New" pitchFamily="49" charset="0"/>
              </a:rPr>
              <a:t>:text=</a:t>
            </a:r>
            <a:r>
              <a:rPr lang="ru-RU" altLang="ru-RU" b="1" dirty="0">
                <a:solidFill>
                  <a:srgbClr val="008000"/>
                </a:solidFill>
                <a:latin typeface="Courier New" pitchFamily="49" charset="0"/>
                <a:cs typeface="Courier New" pitchFamily="49" charset="0"/>
              </a:rPr>
              <a:t>"@string/</a:t>
            </a:r>
            <a:r>
              <a:rPr lang="en-US" altLang="ru-RU" b="1" dirty="0">
                <a:solidFill>
                  <a:srgbClr val="008000"/>
                </a:solidFill>
                <a:latin typeface="Courier New" pitchFamily="49" charset="0"/>
                <a:cs typeface="Courier New" pitchFamily="49" charset="0"/>
              </a:rPr>
              <a:t>text</a:t>
            </a:r>
            <a:r>
              <a:rPr lang="ru-RU" altLang="ru-RU" b="1" dirty="0">
                <a:solidFill>
                  <a:srgbClr val="008000"/>
                </a:solidFill>
                <a:latin typeface="Courier New" pitchFamily="49" charset="0"/>
                <a:cs typeface="Courier New" pitchFamily="49" charset="0"/>
              </a:rPr>
              <a:t>"</a:t>
            </a:r>
            <a:br>
              <a:rPr lang="ru-RU" altLang="ru-RU" b="1" dirty="0">
                <a:solidFill>
                  <a:srgbClr val="008000"/>
                </a:solidFill>
                <a:latin typeface="Courier New" pitchFamily="49" charset="0"/>
                <a:cs typeface="Courier New" pitchFamily="49" charset="0"/>
              </a:rPr>
            </a:br>
            <a:r>
              <a:rPr lang="ru-RU" altLang="ru-RU" b="1" dirty="0">
                <a:solidFill>
                  <a:srgbClr val="008000"/>
                </a:solidFill>
                <a:latin typeface="Courier New" pitchFamily="49" charset="0"/>
                <a:cs typeface="Courier New" pitchFamily="49" charset="0"/>
              </a:rPr>
              <a:t>    </a:t>
            </a:r>
            <a:r>
              <a:rPr lang="ru-RU" altLang="ru-RU" b="1" dirty="0">
                <a:solidFill>
                  <a:srgbClr val="660E7A"/>
                </a:solidFill>
                <a:latin typeface="Courier New" pitchFamily="49" charset="0"/>
                <a:cs typeface="Courier New" pitchFamily="49" charset="0"/>
              </a:rPr>
              <a:t>android</a:t>
            </a:r>
            <a:r>
              <a:rPr lang="ru-RU" altLang="ru-RU" b="1" dirty="0">
                <a:solidFill>
                  <a:srgbClr val="0000FF"/>
                </a:solidFill>
                <a:latin typeface="Courier New" pitchFamily="49" charset="0"/>
                <a:cs typeface="Courier New" pitchFamily="49" charset="0"/>
              </a:rPr>
              <a:t>:color=</a:t>
            </a:r>
            <a:r>
              <a:rPr lang="ru-RU" altLang="ru-RU" b="1" dirty="0">
                <a:solidFill>
                  <a:srgbClr val="008000"/>
                </a:solidFill>
                <a:latin typeface="Courier New" pitchFamily="49" charset="0"/>
                <a:cs typeface="Courier New" pitchFamily="49" charset="0"/>
              </a:rPr>
              <a:t>"@color/blue"</a:t>
            </a:r>
            <a:r>
              <a:rPr lang="ru-RU" altLang="ru-RU" dirty="0">
                <a:solidFill>
                  <a:srgbClr val="000000"/>
                </a:solidFill>
                <a:latin typeface="Courier New" pitchFamily="49" charset="0"/>
                <a:cs typeface="Courier New" pitchFamily="49" charset="0"/>
              </a:rPr>
              <a:t>/&gt;</a:t>
            </a:r>
            <a:endParaRPr lang="ru-RU" altLang="ru-RU" dirty="0">
              <a:solidFill>
                <a:prstClr val="black"/>
              </a:solidFill>
              <a:latin typeface="Arial" pitchFamily="34" charset="0"/>
              <a:cs typeface="Arial" pitchFamily="34" charset="0"/>
            </a:endParaRPr>
          </a:p>
          <a:p>
            <a:endParaRPr lang="ru-RU" dirty="0"/>
          </a:p>
        </p:txBody>
      </p:sp>
      <p:sp>
        <p:nvSpPr>
          <p:cNvPr id="15" name="Text Placeholder 5"/>
          <p:cNvSpPr>
            <a:spLocks noGrp="1"/>
          </p:cNvSpPr>
          <p:nvPr/>
        </p:nvSpPr>
        <p:spPr>
          <a:xfrm>
            <a:off x="396264" y="3638801"/>
            <a:ext cx="3835171" cy="69543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baseline="0">
                <a:solidFill>
                  <a:srgbClr val="006CB7"/>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From other resources:</a:t>
            </a:r>
            <a:endParaRPr lang="ru-RU" dirty="0"/>
          </a:p>
        </p:txBody>
      </p:sp>
      <p:sp>
        <p:nvSpPr>
          <p:cNvPr id="16" name="Text Placeholder 11"/>
          <p:cNvSpPr txBox="1">
            <a:spLocks/>
          </p:cNvSpPr>
          <p:nvPr/>
        </p:nvSpPr>
        <p:spPr>
          <a:xfrm>
            <a:off x="4062798" y="4847878"/>
            <a:ext cx="7214802" cy="1467198"/>
          </a:xfrm>
          <a:prstGeom prst="rect">
            <a:avLst/>
          </a:prstGeom>
        </p:spPr>
        <p:txBody>
          <a:bodyPr vert="horz" lIns="91440" tIns="45720" rIns="91440" bIns="45720" rtlCol="0">
            <a:norm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altLang="ru-RU" sz="1600" dirty="0">
                <a:solidFill>
                  <a:srgbClr val="000000"/>
                </a:solidFill>
                <a:latin typeface="Courier New" pitchFamily="49" charset="0"/>
                <a:cs typeface="Courier New" pitchFamily="49" charset="0"/>
              </a:rPr>
              <a:t>&lt;</a:t>
            </a:r>
            <a:r>
              <a:rPr lang="ru-RU" altLang="ru-RU" sz="1600" b="1" dirty="0">
                <a:solidFill>
                  <a:srgbClr val="000080"/>
                </a:solidFill>
                <a:latin typeface="Courier New" pitchFamily="49" charset="0"/>
                <a:cs typeface="Courier New" pitchFamily="49" charset="0"/>
              </a:rPr>
              <a:t>EditText</a:t>
            </a:r>
            <a:br>
              <a:rPr lang="ru-RU" altLang="ru-RU" sz="1600" b="1" dirty="0">
                <a:solidFill>
                  <a:srgbClr val="000080"/>
                </a:solidFill>
                <a:latin typeface="Courier New" pitchFamily="49" charset="0"/>
                <a:cs typeface="Courier New" pitchFamily="49" charset="0"/>
              </a:rPr>
            </a:br>
            <a:r>
              <a:rPr lang="ru-RU" altLang="ru-RU" sz="1600" b="1" dirty="0">
                <a:solidFill>
                  <a:srgbClr val="00008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:layout_width=</a:t>
            </a:r>
            <a:r>
              <a:rPr lang="ru-RU" altLang="ru-RU" sz="1600" b="1" dirty="0">
                <a:solidFill>
                  <a:srgbClr val="008000"/>
                </a:solidFill>
                <a:latin typeface="Courier New" pitchFamily="49" charset="0"/>
                <a:cs typeface="Courier New" pitchFamily="49" charset="0"/>
              </a:rPr>
              <a:t>"match_parent"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:layout_height=</a:t>
            </a:r>
            <a:r>
              <a:rPr lang="ru-RU" altLang="ru-RU" sz="1600" b="1" dirty="0">
                <a:solidFill>
                  <a:srgbClr val="008000"/>
                </a:solidFill>
                <a:latin typeface="Courier New" pitchFamily="49" charset="0"/>
                <a:cs typeface="Courier New" pitchFamily="49" charset="0"/>
              </a:rPr>
              <a:t>"wrap_content"</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:text=</a:t>
            </a:r>
            <a:r>
              <a:rPr lang="ru-RU" altLang="ru-RU" sz="1600" b="1" dirty="0">
                <a:solidFill>
                  <a:srgbClr val="008000"/>
                </a:solidFill>
                <a:latin typeface="Courier New" pitchFamily="49" charset="0"/>
                <a:cs typeface="Courier New" pitchFamily="49" charset="0"/>
              </a:rPr>
              <a:t>"@android:string/httpErrorBadUrl"</a:t>
            </a:r>
            <a:br>
              <a:rPr lang="ru-RU" altLang="ru-RU" sz="1600" b="1" dirty="0">
                <a:solidFill>
                  <a:srgbClr val="008000"/>
                </a:solidFill>
                <a:latin typeface="Courier New" pitchFamily="49" charset="0"/>
                <a:cs typeface="Courier New" pitchFamily="49" charset="0"/>
              </a:rPr>
            </a:br>
            <a:r>
              <a:rPr lang="ru-RU" altLang="ru-RU" sz="1600" b="1" dirty="0">
                <a:solidFill>
                  <a:srgbClr val="008000"/>
                </a:solidFill>
                <a:latin typeface="Courier New" pitchFamily="49" charset="0"/>
                <a:cs typeface="Courier New" pitchFamily="49" charset="0"/>
              </a:rPr>
              <a:t>    </a:t>
            </a:r>
            <a:r>
              <a:rPr lang="ru-RU" altLang="ru-RU" sz="1600" b="1" dirty="0">
                <a:solidFill>
                  <a:srgbClr val="660E7A"/>
                </a:solidFill>
                <a:latin typeface="Courier New" pitchFamily="49" charset="0"/>
                <a:cs typeface="Courier New" pitchFamily="49" charset="0"/>
              </a:rPr>
              <a:t>android</a:t>
            </a:r>
            <a:r>
              <a:rPr lang="ru-RU" altLang="ru-RU" sz="1600" b="1" dirty="0">
                <a:solidFill>
                  <a:srgbClr val="0000FF"/>
                </a:solidFill>
                <a:latin typeface="Courier New" pitchFamily="49" charset="0"/>
                <a:cs typeface="Courier New" pitchFamily="49" charset="0"/>
              </a:rPr>
              <a:t>:textColor=</a:t>
            </a:r>
            <a:r>
              <a:rPr lang="ru-RU" altLang="ru-RU" sz="1600" b="1" dirty="0">
                <a:solidFill>
                  <a:srgbClr val="008000"/>
                </a:solidFill>
                <a:latin typeface="Courier New" pitchFamily="49" charset="0"/>
                <a:cs typeface="Courier New" pitchFamily="49" charset="0"/>
              </a:rPr>
              <a:t>"@android:color/darker_gray"</a:t>
            </a:r>
            <a:r>
              <a:rPr lang="ru-RU" altLang="ru-RU" sz="1600" dirty="0">
                <a:solidFill>
                  <a:srgbClr val="000000"/>
                </a:solidFill>
                <a:latin typeface="Courier New" pitchFamily="49" charset="0"/>
                <a:cs typeface="Courier New" pitchFamily="49" charset="0"/>
              </a:rPr>
              <a:t>/&gt;</a:t>
            </a:r>
            <a:endParaRPr lang="ru-RU" dirty="0"/>
          </a:p>
        </p:txBody>
      </p:sp>
      <p:sp>
        <p:nvSpPr>
          <p:cNvPr id="2" name="Rectangle 1"/>
          <p:cNvSpPr/>
          <p:nvPr/>
        </p:nvSpPr>
        <p:spPr>
          <a:xfrm>
            <a:off x="441605" y="5121279"/>
            <a:ext cx="2432525" cy="424732"/>
          </a:xfrm>
          <a:prstGeom prst="rect">
            <a:avLst/>
          </a:prstGeom>
        </p:spPr>
        <p:txBody>
          <a:bodyPr wrap="none">
            <a:spAutoFit/>
          </a:bodyPr>
          <a:lstStyle/>
          <a:p>
            <a:pPr>
              <a:lnSpc>
                <a:spcPct val="90000"/>
              </a:lnSpc>
              <a:spcBef>
                <a:spcPts val="1000"/>
              </a:spcBef>
            </a:pPr>
            <a:r>
              <a:rPr lang="en-US" sz="2400" dirty="0">
                <a:solidFill>
                  <a:srgbClr val="006CB7"/>
                </a:solidFill>
              </a:rPr>
              <a:t>System resources:</a:t>
            </a:r>
            <a:endParaRPr lang="ru-RU" sz="2400" dirty="0">
              <a:solidFill>
                <a:srgbClr val="006CB7"/>
              </a:solidFill>
            </a:endParaRPr>
          </a:p>
        </p:txBody>
      </p:sp>
    </p:spTree>
    <p:extLst>
      <p:ext uri="{BB962C8B-B14F-4D97-AF65-F5344CB8AC3E}">
        <p14:creationId xmlns:p14="http://schemas.microsoft.com/office/powerpoint/2010/main" val="3260364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8" y="107990"/>
            <a:ext cx="10927701" cy="646331"/>
          </a:xfrm>
          <a:prstGeom prst="rect">
            <a:avLst/>
          </a:prstGeom>
          <a:noFill/>
        </p:spPr>
        <p:txBody>
          <a:bodyPr wrap="square" rtlCol="0">
            <a:spAutoFit/>
          </a:bodyPr>
          <a:lstStyle/>
          <a:p>
            <a:r>
              <a:rPr lang="en-US" sz="3600" dirty="0"/>
              <a:t>Screen sizes: stretchable nine-patch bitmaps</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70</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Текст 2"/>
          <p:cNvSpPr>
            <a:spLocks noGrp="1"/>
          </p:cNvSpPr>
          <p:nvPr/>
        </p:nvSpPr>
        <p:spPr>
          <a:xfrm>
            <a:off x="384303" y="987028"/>
            <a:ext cx="11423394" cy="488394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t>A nine-patch bitmap is basically a standard PNG file, but with an extra 1px border that indicates which pixels should be stretched (and with a .9.png extension instead of just .</a:t>
            </a:r>
            <a:r>
              <a:rPr lang="en-US" dirty="0" err="1"/>
              <a:t>png</a:t>
            </a:r>
            <a:r>
              <a:rPr lang="en-US" dirty="0"/>
              <a:t>). As shown below, the intersection between the black lines on the left and top edge is the area of the bitmap that can be stretched.</a:t>
            </a:r>
            <a:endParaRPr lang="en-US" sz="1800" dirty="0"/>
          </a:p>
          <a:p>
            <a:pPr>
              <a:lnSpc>
                <a:spcPct val="100000"/>
              </a:lnSpc>
              <a:spcBef>
                <a:spcPts val="0"/>
              </a:spcBef>
            </a:pPr>
            <a:r>
              <a:rPr lang="en-US" dirty="0"/>
              <a:t> </a:t>
            </a:r>
          </a:p>
          <a:p>
            <a:pPr marL="457200" lvl="1" indent="0">
              <a:lnSpc>
                <a:spcPct val="100000"/>
              </a:lnSpc>
              <a:spcBef>
                <a:spcPts val="0"/>
              </a:spcBef>
              <a:buNone/>
            </a:pPr>
            <a:endParaRPr lang="en-US" sz="1800" dirty="0"/>
          </a:p>
        </p:txBody>
      </p:sp>
      <p:pic>
        <p:nvPicPr>
          <p:cNvPr id="2050" name="Picture 2" descr="https://developer.android.com/images/ninepatch_raw.png">
            <a:extLst>
              <a:ext uri="{FF2B5EF4-FFF2-40B4-BE49-F238E27FC236}">
                <a16:creationId xmlns:a16="http://schemas.microsoft.com/office/drawing/2014/main" id="{DCCDB7A6-B6DE-4DB2-B33E-34E5E58D20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004" y="1993947"/>
            <a:ext cx="5082176" cy="41097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7F1AF32-2F91-4BD1-A7A5-C9BEA4F1E4C7}"/>
              </a:ext>
            </a:extLst>
          </p:cNvPr>
          <p:cNvSpPr/>
          <p:nvPr/>
        </p:nvSpPr>
        <p:spPr>
          <a:xfrm>
            <a:off x="6096000" y="4155360"/>
            <a:ext cx="5150177" cy="923330"/>
          </a:xfrm>
          <a:prstGeom prst="rect">
            <a:avLst/>
          </a:prstGeom>
        </p:spPr>
        <p:txBody>
          <a:bodyPr wrap="square">
            <a:spAutoFit/>
          </a:bodyPr>
          <a:lstStyle/>
          <a:p>
            <a:r>
              <a:rPr lang="en-US" dirty="0"/>
              <a:t>Optionally, you can also define the safe region where content should go inside the view by similarly adding lines on the right and bottom edges.</a:t>
            </a:r>
          </a:p>
        </p:txBody>
      </p:sp>
    </p:spTree>
    <p:extLst>
      <p:ext uri="{BB962C8B-B14F-4D97-AF65-F5344CB8AC3E}">
        <p14:creationId xmlns:p14="http://schemas.microsoft.com/office/powerpoint/2010/main" val="42555489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360784" y="754321"/>
            <a:ext cx="11582400" cy="142875"/>
          </a:xfrm>
          <a:prstGeom prst="rect">
            <a:avLst/>
          </a:prstGeom>
        </p:spPr>
      </p:pic>
      <p:sp>
        <p:nvSpPr>
          <p:cNvPr id="9" name="TextBox 8"/>
          <p:cNvSpPr txBox="1"/>
          <p:nvPr/>
        </p:nvSpPr>
        <p:spPr>
          <a:xfrm>
            <a:off x="426098" y="107990"/>
            <a:ext cx="10927701" cy="646331"/>
          </a:xfrm>
          <a:prstGeom prst="rect">
            <a:avLst/>
          </a:prstGeom>
          <a:noFill/>
        </p:spPr>
        <p:txBody>
          <a:bodyPr wrap="square" rtlCol="0">
            <a:spAutoFit/>
          </a:bodyPr>
          <a:lstStyle/>
          <a:p>
            <a:r>
              <a:rPr lang="en-US" sz="3600" dirty="0"/>
              <a:t>Screen densities</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71</a:t>
            </a:fld>
            <a:endParaRPr lang="en-US" sz="1400" dirty="0"/>
          </a:p>
        </p:txBody>
      </p:sp>
      <p:pic>
        <p:nvPicPr>
          <p:cNvPr id="1028" name="Picture 4" descr="Похожее изображение"/>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E203D2E-8F25-4DE2-B869-86938D012439}"/>
              </a:ext>
            </a:extLst>
          </p:cNvPr>
          <p:cNvSpPr/>
          <p:nvPr/>
        </p:nvSpPr>
        <p:spPr>
          <a:xfrm>
            <a:off x="434194" y="1353035"/>
            <a:ext cx="5661806" cy="369332"/>
          </a:xfrm>
          <a:prstGeom prst="rect">
            <a:avLst/>
          </a:prstGeom>
        </p:spPr>
        <p:txBody>
          <a:bodyPr wrap="none">
            <a:spAutoFit/>
          </a:bodyPr>
          <a:lstStyle/>
          <a:p>
            <a:r>
              <a:rPr lang="en-US" dirty="0">
                <a:hlinkClick r:id="rId6"/>
              </a:rPr>
              <a:t>https://www.youtube.com/watch?v=zhszwkcay2A&amp;t=131s</a:t>
            </a:r>
            <a:endParaRPr lang="en-US" dirty="0"/>
          </a:p>
        </p:txBody>
      </p:sp>
      <p:pic>
        <p:nvPicPr>
          <p:cNvPr id="4" name="Online Media 3" title="DesignBytes: Density-independent Pixels">
            <a:hlinkClick r:id="" action="ppaction://media"/>
            <a:extLst>
              <a:ext uri="{FF2B5EF4-FFF2-40B4-BE49-F238E27FC236}">
                <a16:creationId xmlns:a16="http://schemas.microsoft.com/office/drawing/2014/main" id="{19F3EEF1-CD97-4C01-9CB9-4EADF0CDDAF8}"/>
              </a:ext>
            </a:extLst>
          </p:cNvPr>
          <p:cNvPicPr>
            <a:picLocks noRot="1" noChangeAspect="1"/>
          </p:cNvPicPr>
          <p:nvPr>
            <a:videoFile r:link="rId1"/>
          </p:nvPr>
        </p:nvPicPr>
        <p:blipFill>
          <a:blip r:embed="rId7"/>
          <a:stretch>
            <a:fillRect/>
          </a:stretch>
        </p:blipFill>
        <p:spPr>
          <a:xfrm>
            <a:off x="530831" y="2075965"/>
            <a:ext cx="6096000" cy="3429000"/>
          </a:xfrm>
          <a:prstGeom prst="rect">
            <a:avLst/>
          </a:prstGeom>
        </p:spPr>
      </p:pic>
    </p:spTree>
    <p:extLst>
      <p:ext uri="{BB962C8B-B14F-4D97-AF65-F5344CB8AC3E}">
        <p14:creationId xmlns:p14="http://schemas.microsoft.com/office/powerpoint/2010/main" val="426312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0" y="0"/>
            <a:ext cx="12192000" cy="4937760"/>
          </a:xfrm>
          <a:prstGeom prst="rect">
            <a:avLst/>
          </a:prstGeom>
        </p:spPr>
      </p:pic>
      <p:sp>
        <p:nvSpPr>
          <p:cNvPr id="2" name="TextBox 1"/>
          <p:cNvSpPr txBox="1"/>
          <p:nvPr/>
        </p:nvSpPr>
        <p:spPr>
          <a:xfrm>
            <a:off x="6096000" y="2468880"/>
            <a:ext cx="6072188" cy="1446550"/>
          </a:xfrm>
          <a:prstGeom prst="rect">
            <a:avLst/>
          </a:prstGeom>
          <a:solidFill>
            <a:srgbClr val="002060"/>
          </a:solidFill>
        </p:spPr>
        <p:txBody>
          <a:bodyPr wrap="square" rtlCol="0">
            <a:spAutoFit/>
          </a:bodyPr>
          <a:lstStyle/>
          <a:p>
            <a:r>
              <a:rPr lang="en-US" sz="4400" dirty="0">
                <a:solidFill>
                  <a:schemeClr val="bg1"/>
                </a:solidFill>
              </a:rPr>
              <a:t>Fragments</a:t>
            </a:r>
          </a:p>
          <a:p>
            <a:endParaRPr lang="ru-RU" sz="4400" dirty="0">
              <a:solidFill>
                <a:schemeClr val="bg1"/>
              </a:solidFill>
            </a:endParaRPr>
          </a:p>
        </p:txBody>
      </p:sp>
    </p:spTree>
    <p:extLst>
      <p:ext uri="{BB962C8B-B14F-4D97-AF65-F5344CB8AC3E}">
        <p14:creationId xmlns:p14="http://schemas.microsoft.com/office/powerpoint/2010/main" val="10276427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Fragments</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73</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Текст 2"/>
          <p:cNvSpPr>
            <a:spLocks noGrp="1"/>
          </p:cNvSpPr>
          <p:nvPr/>
        </p:nvSpPr>
        <p:spPr>
          <a:xfrm>
            <a:off x="426099" y="1076034"/>
            <a:ext cx="5091431" cy="488394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dirty="0"/>
              <a:t>A Fragment (starting from Android 3.0) represents a behavior or a portion of user interface in an Activity. You can combine multiple fragments in a single activity to build a multi-pane UI and reuse a fragment in multiple activities. You can think of a fragment as a modular section of an activity, which has its own lifecycle, receives its own input events, and which you can add or remove while the activity is running (sort of like a "sub activity" that you can reuse in different activities</a:t>
            </a:r>
            <a:r>
              <a:rPr lang="ru-RU" dirty="0"/>
              <a:t>)</a:t>
            </a:r>
          </a:p>
          <a:p>
            <a:endParaRPr lang="ru-RU" dirty="0"/>
          </a:p>
          <a:p>
            <a:r>
              <a:rPr lang="en-US" dirty="0"/>
              <a:t>Reasons to use: </a:t>
            </a:r>
            <a:endParaRPr lang="ru-RU" dirty="0"/>
          </a:p>
          <a:p>
            <a:pPr marL="285750" indent="-285750">
              <a:buFont typeface="Arial" pitchFamily="34" charset="0"/>
              <a:buChar char="•"/>
            </a:pPr>
            <a:r>
              <a:rPr lang="en-US" dirty="0"/>
              <a:t>Re-use parts of UI </a:t>
            </a:r>
          </a:p>
          <a:p>
            <a:pPr marL="285750" indent="-285750">
              <a:buFont typeface="Arial" pitchFamily="34" charset="0"/>
              <a:buChar char="•"/>
            </a:pPr>
            <a:r>
              <a:rPr lang="en-US" dirty="0"/>
              <a:t>Possibility to create easily different UI for smartphones and tablets</a:t>
            </a:r>
            <a:endParaRPr lang="ru-RU" dirty="0"/>
          </a:p>
        </p:txBody>
      </p:sp>
      <p:pic>
        <p:nvPicPr>
          <p:cNvPr id="15"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0713" y="1749130"/>
            <a:ext cx="6227763"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6218147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Fragments</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74</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Текст 2"/>
          <p:cNvSpPr>
            <a:spLocks noGrp="1"/>
          </p:cNvSpPr>
          <p:nvPr/>
        </p:nvSpPr>
        <p:spPr>
          <a:xfrm>
            <a:off x="1280786" y="1173956"/>
            <a:ext cx="5339880" cy="45100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itchFamily="34" charset="0"/>
              <a:buChar char="•"/>
            </a:pPr>
            <a:r>
              <a:rPr lang="en-US" dirty="0"/>
              <a:t>Fragment has its own UI (</a:t>
            </a:r>
            <a:r>
              <a:rPr lang="ru-RU" dirty="0"/>
              <a:t>views and layouts)</a:t>
            </a:r>
          </a:p>
          <a:p>
            <a:pPr marL="285750" indent="-285750">
              <a:buFont typeface="Arial" pitchFamily="34" charset="0"/>
              <a:buChar char="•"/>
            </a:pPr>
            <a:r>
              <a:rPr lang="en-US" dirty="0"/>
              <a:t>Fragment can’t exist without Activity</a:t>
            </a:r>
            <a:endParaRPr lang="ru-RU" dirty="0"/>
          </a:p>
          <a:p>
            <a:pPr marL="285750" indent="-285750">
              <a:buFont typeface="Arial" pitchFamily="34" charset="0"/>
              <a:buChar char="•"/>
            </a:pPr>
            <a:r>
              <a:rPr lang="en-US" dirty="0"/>
              <a:t>Activity can contain several fragments</a:t>
            </a:r>
          </a:p>
          <a:p>
            <a:pPr marL="285750" indent="-285750">
              <a:buFont typeface="Arial" pitchFamily="34" charset="0"/>
              <a:buChar char="•"/>
            </a:pPr>
            <a:r>
              <a:rPr lang="en-US" dirty="0"/>
              <a:t>Fragment has own lifecycle connected with Activity lifecycle</a:t>
            </a:r>
            <a:endParaRPr lang="ru-RU" dirty="0"/>
          </a:p>
        </p:txBody>
      </p:sp>
      <p:pic>
        <p:nvPicPr>
          <p:cNvPr id="14" name="Picture 13" descr="activity_fragment_lifecyc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7215" y="1129039"/>
            <a:ext cx="3008224" cy="5252104"/>
          </a:xfrm>
          <a:prstGeom prst="rect">
            <a:avLst/>
          </a:prstGeom>
        </p:spPr>
        <p:style>
          <a:lnRef idx="2">
            <a:schemeClr val="accent2"/>
          </a:lnRef>
          <a:fillRef idx="1">
            <a:schemeClr val="lt1"/>
          </a:fillRef>
          <a:effectRef idx="0">
            <a:schemeClr val="accent2"/>
          </a:effectRef>
          <a:fontRef idx="minor">
            <a:schemeClr val="dk1"/>
          </a:fontRef>
        </p:style>
      </p:pic>
      <p:sp>
        <p:nvSpPr>
          <p:cNvPr id="13" name="Cloud 12"/>
          <p:cNvSpPr/>
          <p:nvPr/>
        </p:nvSpPr>
        <p:spPr>
          <a:xfrm>
            <a:off x="2734024" y="4043778"/>
            <a:ext cx="3417960" cy="1443540"/>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FragmentLifecycle</a:t>
            </a:r>
            <a:endParaRPr lang="ru-RU" sz="2000" b="1" dirty="0">
              <a:solidFill>
                <a:schemeClr val="tx1"/>
              </a:solidFill>
            </a:endParaRPr>
          </a:p>
        </p:txBody>
      </p:sp>
    </p:spTree>
    <p:extLst>
      <p:ext uri="{BB962C8B-B14F-4D97-AF65-F5344CB8AC3E}">
        <p14:creationId xmlns:p14="http://schemas.microsoft.com/office/powerpoint/2010/main" val="5183935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Fragments: Creation</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75</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3" name="Текст 2"/>
          <p:cNvSpPr>
            <a:spLocks noGrp="1"/>
          </p:cNvSpPr>
          <p:nvPr/>
        </p:nvSpPr>
        <p:spPr>
          <a:xfrm>
            <a:off x="528640" y="1076034"/>
            <a:ext cx="11479859" cy="4510088"/>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sz="1600" b="1" dirty="0">
                <a:solidFill>
                  <a:srgbClr val="000080"/>
                </a:solidFill>
                <a:latin typeface="Courier New" panose="02070309020205020404" pitchFamily="49" charset="0"/>
                <a:cs typeface="Courier New" pitchFamily="49" charset="0"/>
              </a:rPr>
              <a:t>public class </a:t>
            </a:r>
            <a:r>
              <a:rPr lang="ru-RU" sz="1600" dirty="0">
                <a:solidFill>
                  <a:srgbClr val="000000"/>
                </a:solidFill>
                <a:latin typeface="Courier New" pitchFamily="49" charset="0"/>
                <a:cs typeface="Courier New" pitchFamily="49" charset="0"/>
              </a:rPr>
              <a:t>ListFragment </a:t>
            </a:r>
            <a:r>
              <a:rPr lang="ru-RU" sz="1600" b="1" dirty="0">
                <a:solidFill>
                  <a:srgbClr val="000080"/>
                </a:solidFill>
                <a:latin typeface="Courier New" pitchFamily="49" charset="0"/>
                <a:cs typeface="Courier New" pitchFamily="49" charset="0"/>
              </a:rPr>
              <a:t>extends </a:t>
            </a:r>
            <a:r>
              <a:rPr lang="ru-RU" sz="1600" dirty="0">
                <a:solidFill>
                  <a:srgbClr val="000000"/>
                </a:solidFill>
                <a:latin typeface="Courier New" pitchFamily="49" charset="0"/>
                <a:cs typeface="Courier New" pitchFamily="49" charset="0"/>
              </a:rPr>
              <a:t>Fragment {</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FragmentListener </a:t>
            </a:r>
            <a:r>
              <a:rPr lang="ru-RU" sz="1600" b="1" dirty="0">
                <a:solidFill>
                  <a:srgbClr val="660E7A"/>
                </a:solidFill>
                <a:latin typeface="Courier New" pitchFamily="49" charset="0"/>
                <a:cs typeface="Courier New" pitchFamily="49" charset="0"/>
              </a:rPr>
              <a:t>mListener</a:t>
            </a:r>
            <a:r>
              <a:rPr lang="ru-RU" sz="1600" dirty="0">
                <a:solidFill>
                  <a:srgbClr val="000000"/>
                </a:solidFill>
                <a:latin typeface="Courier New" pitchFamily="49" charset="0"/>
                <a:cs typeface="Courier New" pitchFamily="49" charset="0"/>
              </a:rPr>
              <a:t>;</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dirty="0">
                <a:solidFill>
                  <a:srgbClr val="808000"/>
                </a:solidFill>
                <a:latin typeface="Courier New" pitchFamily="49" charset="0"/>
                <a:cs typeface="Courier New" pitchFamily="49" charset="0"/>
              </a:rPr>
              <a:t>@Override</a:t>
            </a:r>
            <a:br>
              <a:rPr lang="ru-RU" sz="1600" dirty="0">
                <a:solidFill>
                  <a:srgbClr val="808000"/>
                </a:solidFill>
                <a:latin typeface="Courier New" pitchFamily="49" charset="0"/>
                <a:cs typeface="Courier New" pitchFamily="49" charset="0"/>
              </a:rPr>
            </a:br>
            <a:r>
              <a:rPr lang="ru-RU" sz="1600" dirty="0">
                <a:solidFill>
                  <a:srgbClr val="808000"/>
                </a:solidFill>
                <a:latin typeface="Courier New" pitchFamily="49" charset="0"/>
                <a:cs typeface="Courier New" pitchFamily="49" charset="0"/>
              </a:rPr>
              <a:t>    </a:t>
            </a:r>
            <a:r>
              <a:rPr lang="ru-RU" sz="1600" b="1" dirty="0">
                <a:solidFill>
                  <a:srgbClr val="000080"/>
                </a:solidFill>
                <a:latin typeface="Courier New" pitchFamily="49" charset="0"/>
                <a:cs typeface="Courier New" pitchFamily="49" charset="0"/>
              </a:rPr>
              <a:t>public </a:t>
            </a:r>
            <a:r>
              <a:rPr lang="ru-RU" sz="1600" dirty="0">
                <a:solidFill>
                  <a:srgbClr val="000000"/>
                </a:solidFill>
                <a:latin typeface="Courier New" pitchFamily="49" charset="0"/>
                <a:cs typeface="Courier New" pitchFamily="49" charset="0"/>
              </a:rPr>
              <a:t>View onCreateView(LayoutInflater inflater, ViewGroup container, Bundle savedInstanceState) {</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b="1" dirty="0">
                <a:solidFill>
                  <a:srgbClr val="000080"/>
                </a:solidFill>
                <a:latin typeface="Courier New" pitchFamily="49" charset="0"/>
                <a:cs typeface="Courier New" pitchFamily="49" charset="0"/>
              </a:rPr>
              <a:t>return </a:t>
            </a:r>
            <a:r>
              <a:rPr lang="ru-RU" sz="1600" dirty="0">
                <a:solidFill>
                  <a:srgbClr val="000000"/>
                </a:solidFill>
                <a:latin typeface="Courier New" pitchFamily="49" charset="0"/>
                <a:cs typeface="Courier New" pitchFamily="49" charset="0"/>
              </a:rPr>
              <a:t>inflater.inflate(R.layout.</a:t>
            </a:r>
            <a:r>
              <a:rPr lang="ru-RU" sz="1600" b="1" i="1" dirty="0">
                <a:solidFill>
                  <a:srgbClr val="660E7A"/>
                </a:solidFill>
                <a:latin typeface="Courier New" pitchFamily="49" charset="0"/>
                <a:cs typeface="Courier New" pitchFamily="49" charset="0"/>
              </a:rPr>
              <a:t>fragment_list</a:t>
            </a:r>
            <a:r>
              <a:rPr lang="ru-RU" sz="1600" dirty="0">
                <a:solidFill>
                  <a:srgbClr val="000000"/>
                </a:solidFill>
                <a:latin typeface="Courier New" pitchFamily="49" charset="0"/>
                <a:cs typeface="Courier New" pitchFamily="49" charset="0"/>
              </a:rPr>
              <a:t>, container, </a:t>
            </a:r>
            <a:r>
              <a:rPr lang="ru-RU" sz="1600" b="1" dirty="0">
                <a:solidFill>
                  <a:srgbClr val="000080"/>
                </a:solidFill>
                <a:latin typeface="Courier New" pitchFamily="49" charset="0"/>
                <a:cs typeface="Courier New" pitchFamily="49" charset="0"/>
              </a:rPr>
              <a:t>false</a:t>
            </a:r>
            <a:r>
              <a:rPr lang="ru-RU" sz="1600" dirty="0">
                <a:solidFill>
                  <a:srgbClr val="000000"/>
                </a:solidFill>
                <a:latin typeface="Courier New" pitchFamily="49" charset="0"/>
                <a:cs typeface="Courier New" pitchFamily="49" charset="0"/>
              </a:rPr>
              <a:t>);</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br>
              <a:rPr lang="ru-RU" sz="1600" dirty="0">
                <a:solidFill>
                  <a:srgbClr val="000000"/>
                </a:solidFill>
                <a:latin typeface="Courier New" pitchFamily="49" charset="0"/>
                <a:cs typeface="Courier New" pitchFamily="49" charset="0"/>
              </a:rPr>
            </a:b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dirty="0">
                <a:solidFill>
                  <a:srgbClr val="808000"/>
                </a:solidFill>
                <a:latin typeface="Courier New" pitchFamily="49" charset="0"/>
                <a:cs typeface="Courier New" pitchFamily="49" charset="0"/>
              </a:rPr>
              <a:t>@Override</a:t>
            </a:r>
            <a:br>
              <a:rPr lang="ru-RU" sz="1600" dirty="0">
                <a:solidFill>
                  <a:srgbClr val="808000"/>
                </a:solidFill>
                <a:latin typeface="Courier New" pitchFamily="49" charset="0"/>
                <a:cs typeface="Courier New" pitchFamily="49" charset="0"/>
              </a:rPr>
            </a:br>
            <a:r>
              <a:rPr lang="ru-RU" sz="1600" dirty="0">
                <a:solidFill>
                  <a:srgbClr val="808000"/>
                </a:solidFill>
                <a:latin typeface="Courier New" pitchFamily="49" charset="0"/>
                <a:cs typeface="Courier New" pitchFamily="49" charset="0"/>
              </a:rPr>
              <a:t>    </a:t>
            </a:r>
            <a:r>
              <a:rPr lang="ru-RU" sz="1600" b="1" dirty="0">
                <a:solidFill>
                  <a:srgbClr val="000080"/>
                </a:solidFill>
                <a:latin typeface="Courier New" pitchFamily="49" charset="0"/>
                <a:cs typeface="Courier New" pitchFamily="49" charset="0"/>
              </a:rPr>
              <a:t>public void </a:t>
            </a:r>
            <a:r>
              <a:rPr lang="ru-RU" sz="1600" dirty="0">
                <a:solidFill>
                  <a:srgbClr val="000000"/>
                </a:solidFill>
                <a:latin typeface="Courier New" pitchFamily="49" charset="0"/>
                <a:cs typeface="Courier New" pitchFamily="49" charset="0"/>
              </a:rPr>
              <a:t>onAttach(Activity activity) {</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b="1" dirty="0">
                <a:solidFill>
                  <a:srgbClr val="000080"/>
                </a:solidFill>
                <a:latin typeface="Courier New" pitchFamily="49" charset="0"/>
                <a:cs typeface="Courier New" pitchFamily="49" charset="0"/>
              </a:rPr>
              <a:t>super</a:t>
            </a:r>
            <a:r>
              <a:rPr lang="ru-RU" sz="1600" dirty="0">
                <a:solidFill>
                  <a:srgbClr val="000000"/>
                </a:solidFill>
                <a:latin typeface="Courier New" pitchFamily="49" charset="0"/>
                <a:cs typeface="Courier New" pitchFamily="49" charset="0"/>
              </a:rPr>
              <a:t>.onAttach(activity);</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b="1" dirty="0">
                <a:solidFill>
                  <a:srgbClr val="000080"/>
                </a:solidFill>
                <a:latin typeface="Courier New" pitchFamily="49" charset="0"/>
                <a:cs typeface="Courier New" pitchFamily="49" charset="0"/>
              </a:rPr>
              <a:t>try </a:t>
            </a:r>
            <a:r>
              <a:rPr lang="ru-RU" sz="1600" dirty="0">
                <a:solidFill>
                  <a:srgbClr val="000000"/>
                </a:solidFill>
                <a:latin typeface="Courier New" pitchFamily="49" charset="0"/>
                <a:cs typeface="Courier New" pitchFamily="49" charset="0"/>
              </a:rPr>
              <a:t>{</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mListener </a:t>
            </a:r>
            <a:r>
              <a:rPr lang="ru-RU" sz="1600" dirty="0">
                <a:solidFill>
                  <a:srgbClr val="000000"/>
                </a:solidFill>
                <a:latin typeface="Courier New" pitchFamily="49" charset="0"/>
                <a:cs typeface="Courier New" pitchFamily="49" charset="0"/>
              </a:rPr>
              <a:t>= (FragmentListener) activity;</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 </a:t>
            </a:r>
            <a:r>
              <a:rPr lang="ru-RU" sz="1600" b="1" dirty="0">
                <a:solidFill>
                  <a:srgbClr val="000080"/>
                </a:solidFill>
                <a:latin typeface="Courier New" pitchFamily="49" charset="0"/>
                <a:cs typeface="Courier New" pitchFamily="49" charset="0"/>
              </a:rPr>
              <a:t>catch </a:t>
            </a:r>
            <a:r>
              <a:rPr lang="ru-RU" sz="1600" dirty="0">
                <a:solidFill>
                  <a:srgbClr val="000000"/>
                </a:solidFill>
                <a:latin typeface="Courier New" pitchFamily="49" charset="0"/>
                <a:cs typeface="Courier New" pitchFamily="49" charset="0"/>
              </a:rPr>
              <a:t>(ClassCastException e) {</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r>
              <a:rPr lang="ru-RU" sz="1600" b="1" dirty="0">
                <a:solidFill>
                  <a:srgbClr val="000080"/>
                </a:solidFill>
                <a:latin typeface="Courier New" pitchFamily="49" charset="0"/>
                <a:cs typeface="Courier New" pitchFamily="49" charset="0"/>
              </a:rPr>
              <a:t>throw new </a:t>
            </a:r>
            <a:r>
              <a:rPr lang="ru-RU" sz="1600" dirty="0">
                <a:solidFill>
                  <a:srgbClr val="000000"/>
                </a:solidFill>
                <a:latin typeface="Courier New" pitchFamily="49" charset="0"/>
                <a:cs typeface="Courier New" pitchFamily="49" charset="0"/>
              </a:rPr>
              <a:t>ClassCastException(activity.toString() + </a:t>
            </a:r>
            <a:r>
              <a:rPr lang="ru-RU" sz="1600" b="1" dirty="0">
                <a:solidFill>
                  <a:srgbClr val="008000"/>
                </a:solidFill>
                <a:latin typeface="Courier New" pitchFamily="49" charset="0"/>
                <a:cs typeface="Courier New" pitchFamily="49" charset="0"/>
              </a:rPr>
              <a:t>" must implement FragmentListener"</a:t>
            </a:r>
            <a:r>
              <a:rPr lang="ru-RU" sz="1600" dirty="0">
                <a:solidFill>
                  <a:srgbClr val="000000"/>
                </a:solidFill>
                <a:latin typeface="Courier New" pitchFamily="49" charset="0"/>
                <a:cs typeface="Courier New" pitchFamily="49" charset="0"/>
              </a:rPr>
              <a:t>);</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a:t>
            </a:r>
            <a:endParaRPr lang="ru-RU" sz="1600" dirty="0">
              <a:latin typeface="Courier New" panose="02070309020205020404" pitchFamily="49" charset="0"/>
              <a:cs typeface="Courier New" panose="02070309020205020404" pitchFamily="49" charset="0"/>
            </a:endParaRPr>
          </a:p>
          <a:p>
            <a:endParaRPr lang="ru-RU" dirty="0"/>
          </a:p>
        </p:txBody>
      </p:sp>
    </p:spTree>
    <p:extLst>
      <p:ext uri="{BB962C8B-B14F-4D97-AF65-F5344CB8AC3E}">
        <p14:creationId xmlns:p14="http://schemas.microsoft.com/office/powerpoint/2010/main" val="38355596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Fragments: Add statically</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76</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8" name="Текст 2"/>
          <p:cNvSpPr>
            <a:spLocks noGrp="1"/>
          </p:cNvSpPr>
          <p:nvPr/>
        </p:nvSpPr>
        <p:spPr>
          <a:xfrm>
            <a:off x="571502" y="1089214"/>
            <a:ext cx="10706095" cy="4625787"/>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sz="1600" i="1" dirty="0">
                <a:solidFill>
                  <a:srgbClr val="000000"/>
                </a:solidFill>
                <a:latin typeface="Courier New" pitchFamily="49" charset="0"/>
                <a:cs typeface="Courier New" pitchFamily="49" charset="0"/>
              </a:rPr>
              <a:t>&lt;?</a:t>
            </a:r>
            <a:r>
              <a:rPr lang="ru-RU" sz="1600" b="1" dirty="0">
                <a:solidFill>
                  <a:srgbClr val="0000FF"/>
                </a:solidFill>
                <a:latin typeface="Courier New" pitchFamily="49" charset="0"/>
                <a:cs typeface="Courier New" pitchFamily="49" charset="0"/>
              </a:rPr>
              <a:t>xml version=</a:t>
            </a:r>
            <a:r>
              <a:rPr lang="ru-RU" sz="1600" b="1" dirty="0">
                <a:solidFill>
                  <a:srgbClr val="008000"/>
                </a:solidFill>
                <a:latin typeface="Courier New" pitchFamily="49" charset="0"/>
                <a:cs typeface="Courier New" pitchFamily="49" charset="0"/>
              </a:rPr>
              <a:t>"1.0" </a:t>
            </a:r>
            <a:r>
              <a:rPr lang="ru-RU" sz="1600" b="1" dirty="0">
                <a:solidFill>
                  <a:srgbClr val="0000FF"/>
                </a:solidFill>
                <a:latin typeface="Courier New" pitchFamily="49" charset="0"/>
                <a:cs typeface="Courier New" pitchFamily="49" charset="0"/>
              </a:rPr>
              <a:t>encoding=</a:t>
            </a:r>
            <a:r>
              <a:rPr lang="ru-RU" sz="1600" b="1" dirty="0">
                <a:solidFill>
                  <a:srgbClr val="008000"/>
                </a:solidFill>
                <a:latin typeface="Courier New" pitchFamily="49" charset="0"/>
                <a:cs typeface="Courier New" pitchFamily="49" charset="0"/>
              </a:rPr>
              <a:t>"utf-8"</a:t>
            </a:r>
            <a:r>
              <a:rPr lang="ru-RU" sz="1600" i="1" dirty="0">
                <a:solidFill>
                  <a:srgbClr val="000000"/>
                </a:solidFill>
                <a:latin typeface="Courier New" pitchFamily="49" charset="0"/>
                <a:cs typeface="Courier New" pitchFamily="49" charset="0"/>
              </a:rPr>
              <a:t>?&gt;</a:t>
            </a:r>
            <a:br>
              <a:rPr lang="ru-RU" sz="1600" i="1"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&lt;</a:t>
            </a:r>
            <a:r>
              <a:rPr lang="en-US" sz="1600" b="1" dirty="0">
                <a:solidFill>
                  <a:srgbClr val="000080"/>
                </a:solidFill>
                <a:latin typeface="Courier New" pitchFamily="49" charset="0"/>
                <a:cs typeface="Courier New" pitchFamily="49" charset="0"/>
              </a:rPr>
              <a:t>Linear</a:t>
            </a:r>
            <a:r>
              <a:rPr lang="ru-RU" sz="1600" b="1" dirty="0">
                <a:solidFill>
                  <a:srgbClr val="000080"/>
                </a:solidFill>
                <a:latin typeface="Courier New" pitchFamily="49" charset="0"/>
                <a:cs typeface="Courier New" pitchFamily="49" charset="0"/>
              </a:rPr>
              <a:t>Layout </a:t>
            </a:r>
            <a:r>
              <a:rPr lang="ru-RU" sz="1600" b="1" dirty="0">
                <a:solidFill>
                  <a:srgbClr val="0000FF"/>
                </a:solidFill>
                <a:latin typeface="Courier New" pitchFamily="49" charset="0"/>
                <a:cs typeface="Courier New" pitchFamily="49" charset="0"/>
              </a:rPr>
              <a:t>xmlns:</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a:t>
            </a:r>
            <a:r>
              <a:rPr lang="ru-RU" sz="1600" b="1" dirty="0">
                <a:solidFill>
                  <a:srgbClr val="008000"/>
                </a:solidFill>
                <a:latin typeface="Courier New" pitchFamily="49" charset="0"/>
                <a:cs typeface="Courier New" pitchFamily="49" charset="0"/>
              </a:rPr>
              <a:t>"http://schemas.android.com/apk/res/android"</a:t>
            </a:r>
            <a:br>
              <a:rPr lang="ru-RU" sz="1600" b="1" dirty="0">
                <a:solidFill>
                  <a:srgbClr val="008000"/>
                </a:solidFill>
                <a:latin typeface="Courier New" pitchFamily="49" charset="0"/>
                <a:cs typeface="Courier New" pitchFamily="49" charset="0"/>
              </a:rPr>
            </a:br>
            <a:r>
              <a:rPr lang="ru-RU" sz="1600" b="1" dirty="0">
                <a:solidFill>
                  <a:srgbClr val="008000"/>
                </a:solidFill>
                <a:latin typeface="Courier New" pitchFamily="49" charset="0"/>
                <a:cs typeface="Courier New" pitchFamily="49" charset="0"/>
              </a:rPr>
              <a:t>    </a:t>
            </a:r>
            <a:r>
              <a:rPr lang="ru-RU" sz="1600" b="1" dirty="0">
                <a:solidFill>
                  <a:srgbClr val="0000FF"/>
                </a:solidFill>
                <a:latin typeface="Courier New" pitchFamily="49" charset="0"/>
                <a:cs typeface="Courier New" pitchFamily="49" charset="0"/>
              </a:rPr>
              <a:t>xmlns:</a:t>
            </a:r>
            <a:r>
              <a:rPr lang="ru-RU" sz="1600" b="1" dirty="0">
                <a:solidFill>
                  <a:srgbClr val="660E7A"/>
                </a:solidFill>
                <a:latin typeface="Courier New" pitchFamily="49" charset="0"/>
                <a:cs typeface="Courier New" pitchFamily="49" charset="0"/>
              </a:rPr>
              <a:t>tools</a:t>
            </a:r>
            <a:r>
              <a:rPr lang="ru-RU" sz="1600" b="1" dirty="0">
                <a:solidFill>
                  <a:srgbClr val="0000FF"/>
                </a:solidFill>
                <a:latin typeface="Courier New" pitchFamily="49" charset="0"/>
                <a:cs typeface="Courier New" pitchFamily="49" charset="0"/>
              </a:rPr>
              <a:t>=</a:t>
            </a:r>
            <a:r>
              <a:rPr lang="ru-RU" sz="1600" b="1" dirty="0">
                <a:solidFill>
                  <a:srgbClr val="008000"/>
                </a:solidFill>
                <a:latin typeface="Courier New" pitchFamily="49" charset="0"/>
                <a:cs typeface="Courier New" pitchFamily="49" charset="0"/>
              </a:rPr>
              <a:t>"http://schemas.android.com/tools"</a:t>
            </a:r>
            <a:br>
              <a:rPr lang="ru-RU" sz="1600" b="1" dirty="0">
                <a:solidFill>
                  <a:srgbClr val="008000"/>
                </a:solidFill>
                <a:latin typeface="Courier New" pitchFamily="49" charset="0"/>
                <a:cs typeface="Courier New" pitchFamily="49" charset="0"/>
              </a:rPr>
            </a:br>
            <a:r>
              <a:rPr lang="ru-RU" sz="1600" b="1" dirty="0">
                <a:solidFill>
                  <a:srgbClr val="00800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:layout_width=</a:t>
            </a:r>
            <a:r>
              <a:rPr lang="ru-RU" sz="1600" b="1" dirty="0">
                <a:solidFill>
                  <a:srgbClr val="008000"/>
                </a:solidFill>
                <a:latin typeface="Courier New" pitchFamily="49" charset="0"/>
                <a:cs typeface="Courier New" pitchFamily="49" charset="0"/>
              </a:rPr>
              <a:t>"match_parent"</a:t>
            </a:r>
            <a:br>
              <a:rPr lang="ru-RU" sz="1600" b="1" dirty="0">
                <a:solidFill>
                  <a:srgbClr val="008000"/>
                </a:solidFill>
                <a:latin typeface="Courier New" pitchFamily="49" charset="0"/>
                <a:cs typeface="Courier New" pitchFamily="49" charset="0"/>
              </a:rPr>
            </a:br>
            <a:r>
              <a:rPr lang="ru-RU" sz="1600" b="1" dirty="0">
                <a:solidFill>
                  <a:srgbClr val="00800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:layout_height=</a:t>
            </a:r>
            <a:r>
              <a:rPr lang="ru-RU" sz="1600" b="1" dirty="0">
                <a:solidFill>
                  <a:srgbClr val="008000"/>
                </a:solidFill>
                <a:latin typeface="Courier New" pitchFamily="49" charset="0"/>
                <a:cs typeface="Courier New" pitchFamily="49" charset="0"/>
              </a:rPr>
              <a:t>"match_parent"</a:t>
            </a:r>
            <a:r>
              <a:rPr lang="ru-RU" sz="1600" dirty="0">
                <a:solidFill>
                  <a:srgbClr val="000000"/>
                </a:solidFill>
                <a:latin typeface="Courier New" pitchFamily="49" charset="0"/>
                <a:cs typeface="Courier New" pitchFamily="49" charset="0"/>
              </a:rPr>
              <a:t>&gt;</a:t>
            </a:r>
            <a:br>
              <a:rPr lang="ru-RU" sz="1600" dirty="0">
                <a:solidFill>
                  <a:srgbClr val="000000"/>
                </a:solidFill>
                <a:latin typeface="Courier New" pitchFamily="49" charset="0"/>
                <a:cs typeface="Courier New" pitchFamily="49" charset="0"/>
              </a:rPr>
            </a:b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    &lt;</a:t>
            </a:r>
            <a:r>
              <a:rPr lang="ru-RU" sz="1600" b="1" dirty="0">
                <a:solidFill>
                  <a:srgbClr val="000080"/>
                </a:solidFill>
                <a:latin typeface="Courier New" pitchFamily="49" charset="0"/>
                <a:cs typeface="Courier New" pitchFamily="49" charset="0"/>
              </a:rPr>
              <a:t>fragment</a:t>
            </a:r>
            <a:br>
              <a:rPr lang="ru-RU" sz="1600" b="1" dirty="0">
                <a:solidFill>
                  <a:srgbClr val="000080"/>
                </a:solidFill>
                <a:latin typeface="Courier New" pitchFamily="49" charset="0"/>
                <a:cs typeface="Courier New" pitchFamily="49" charset="0"/>
              </a:rPr>
            </a:br>
            <a:r>
              <a:rPr lang="ru-RU" sz="1600" b="1" dirty="0">
                <a:solidFill>
                  <a:srgbClr val="00008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:id=</a:t>
            </a:r>
            <a:r>
              <a:rPr lang="ru-RU" sz="1600" b="1" dirty="0">
                <a:solidFill>
                  <a:srgbClr val="008000"/>
                </a:solidFill>
                <a:latin typeface="Courier New" pitchFamily="49" charset="0"/>
                <a:cs typeface="Courier New" pitchFamily="49" charset="0"/>
              </a:rPr>
              <a:t>"@+id/list"</a:t>
            </a:r>
            <a:br>
              <a:rPr lang="ru-RU" sz="1600" b="1" dirty="0">
                <a:solidFill>
                  <a:srgbClr val="008000"/>
                </a:solidFill>
                <a:latin typeface="Courier New" pitchFamily="49" charset="0"/>
                <a:cs typeface="Courier New" pitchFamily="49" charset="0"/>
              </a:rPr>
            </a:br>
            <a:r>
              <a:rPr lang="ru-RU" sz="1600" b="1" dirty="0">
                <a:solidFill>
                  <a:srgbClr val="00800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:name=</a:t>
            </a:r>
            <a:r>
              <a:rPr lang="ru-RU" sz="1600" b="1" dirty="0">
                <a:solidFill>
                  <a:srgbClr val="008000"/>
                </a:solidFill>
                <a:latin typeface="Courier New" pitchFamily="49" charset="0"/>
                <a:cs typeface="Courier New" pitchFamily="49" charset="0"/>
              </a:rPr>
              <a:t>"com.example.todolist.ListFragment"</a:t>
            </a:r>
            <a:br>
              <a:rPr lang="ru-RU" sz="1600" b="1" dirty="0">
                <a:solidFill>
                  <a:srgbClr val="008000"/>
                </a:solidFill>
                <a:latin typeface="Courier New" pitchFamily="49" charset="0"/>
                <a:cs typeface="Courier New" pitchFamily="49" charset="0"/>
              </a:rPr>
            </a:br>
            <a:r>
              <a:rPr lang="ru-RU" sz="1600" b="1" dirty="0">
                <a:solidFill>
                  <a:srgbClr val="00800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:layout_width=</a:t>
            </a:r>
            <a:r>
              <a:rPr lang="ru-RU" sz="1600" b="1" dirty="0">
                <a:solidFill>
                  <a:srgbClr val="008000"/>
                </a:solidFill>
                <a:latin typeface="Courier New" pitchFamily="49" charset="0"/>
                <a:cs typeface="Courier New" pitchFamily="49" charset="0"/>
              </a:rPr>
              <a:t>"match_parent"</a:t>
            </a:r>
            <a:br>
              <a:rPr lang="ru-RU" sz="1600" b="1" dirty="0">
                <a:solidFill>
                  <a:srgbClr val="008000"/>
                </a:solidFill>
                <a:latin typeface="Courier New" pitchFamily="49" charset="0"/>
                <a:cs typeface="Courier New" pitchFamily="49" charset="0"/>
              </a:rPr>
            </a:br>
            <a:r>
              <a:rPr lang="ru-RU" sz="1600" b="1" dirty="0">
                <a:solidFill>
                  <a:srgbClr val="00800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:layout_height=</a:t>
            </a:r>
            <a:r>
              <a:rPr lang="ru-RU" sz="1600" b="1" dirty="0">
                <a:solidFill>
                  <a:srgbClr val="008000"/>
                </a:solidFill>
                <a:latin typeface="Courier New" pitchFamily="49" charset="0"/>
                <a:cs typeface="Courier New" pitchFamily="49" charset="0"/>
              </a:rPr>
              <a:t>"match_parent"</a:t>
            </a:r>
            <a:br>
              <a:rPr lang="ru-RU" sz="1600" b="1" dirty="0">
                <a:solidFill>
                  <a:srgbClr val="008000"/>
                </a:solidFill>
                <a:latin typeface="Courier New" pitchFamily="49" charset="0"/>
                <a:cs typeface="Courier New" pitchFamily="49" charset="0"/>
              </a:rPr>
            </a:br>
            <a:r>
              <a:rPr lang="ru-RU" sz="1600" b="1" dirty="0">
                <a:solidFill>
                  <a:srgbClr val="00800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tools</a:t>
            </a:r>
            <a:r>
              <a:rPr lang="ru-RU" sz="1600" b="1" dirty="0">
                <a:solidFill>
                  <a:srgbClr val="0000FF"/>
                </a:solidFill>
                <a:latin typeface="Courier New" pitchFamily="49" charset="0"/>
                <a:cs typeface="Courier New" pitchFamily="49" charset="0"/>
              </a:rPr>
              <a:t>:layout=</a:t>
            </a:r>
            <a:r>
              <a:rPr lang="ru-RU" sz="1600" b="1" dirty="0">
                <a:solidFill>
                  <a:srgbClr val="008000"/>
                </a:solidFill>
                <a:latin typeface="Courier New" pitchFamily="49" charset="0"/>
                <a:cs typeface="Courier New" pitchFamily="49" charset="0"/>
              </a:rPr>
              <a:t>"@layout/fragment_list"</a:t>
            </a:r>
            <a:r>
              <a:rPr lang="ru-RU" sz="1600" dirty="0">
                <a:solidFill>
                  <a:srgbClr val="000000"/>
                </a:solidFill>
                <a:latin typeface="Courier New" pitchFamily="49" charset="0"/>
                <a:cs typeface="Courier New" pitchFamily="49" charset="0"/>
              </a:rPr>
              <a:t>/&gt;</a:t>
            </a:r>
            <a:br>
              <a:rPr lang="ru-RU" sz="1600" dirty="0">
                <a:solidFill>
                  <a:srgbClr val="000000"/>
                </a:solidFill>
                <a:latin typeface="Courier New" pitchFamily="49" charset="0"/>
                <a:cs typeface="Courier New" pitchFamily="49" charset="0"/>
              </a:rPr>
            </a:b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&lt;/</a:t>
            </a:r>
            <a:r>
              <a:rPr lang="en-US" sz="1600" b="1" dirty="0">
                <a:solidFill>
                  <a:srgbClr val="000080"/>
                </a:solidFill>
                <a:latin typeface="Courier New" pitchFamily="49" charset="0"/>
                <a:cs typeface="Courier New" pitchFamily="49" charset="0"/>
              </a:rPr>
              <a:t>Linear</a:t>
            </a:r>
            <a:r>
              <a:rPr lang="ru-RU" sz="1600" b="1" dirty="0">
                <a:solidFill>
                  <a:srgbClr val="000080"/>
                </a:solidFill>
                <a:latin typeface="Courier New" pitchFamily="49" charset="0"/>
                <a:cs typeface="Courier New" pitchFamily="49" charset="0"/>
              </a:rPr>
              <a:t>Layout</a:t>
            </a:r>
            <a:r>
              <a:rPr lang="ru-RU" sz="1600" dirty="0">
                <a:solidFill>
                  <a:srgbClr val="000000"/>
                </a:solidFill>
                <a:latin typeface="Courier New" pitchFamily="49" charset="0"/>
                <a:cs typeface="Courier New" pitchFamily="49" charset="0"/>
              </a:rPr>
              <a:t>&gt;</a:t>
            </a:r>
            <a:endParaRPr lang="en-US" sz="16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endParaRPr lang="ru-RU" sz="16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endParaRPr lang="ru-RU" sz="1600" dirty="0">
              <a:solidFill>
                <a:srgbClr val="000000"/>
              </a:solidFill>
              <a:latin typeface="Courier New" pitchFamily="49" charset="0"/>
              <a:cs typeface="Courier New" pitchFamily="49" charset="0"/>
            </a:endParaRPr>
          </a:p>
          <a:p>
            <a:pPr lvl="0" fontAlgn="base">
              <a:lnSpc>
                <a:spcPct val="100000"/>
              </a:lnSpc>
              <a:spcBef>
                <a:spcPct val="0"/>
              </a:spcBef>
              <a:spcAft>
                <a:spcPct val="0"/>
              </a:spcAft>
            </a:pPr>
            <a:r>
              <a:rPr lang="ru-RU" sz="1600" dirty="0">
                <a:solidFill>
                  <a:srgbClr val="000000"/>
                </a:solidFill>
                <a:latin typeface="Courier New" pitchFamily="49" charset="0"/>
                <a:cs typeface="Courier New" pitchFamily="49" charset="0"/>
              </a:rPr>
              <a:t>ListFragment fragment = (ListFragment) getSupportFragmentManager().findFragmentById(R.id.</a:t>
            </a:r>
            <a:r>
              <a:rPr lang="ru-RU" sz="1600" b="1" i="1" dirty="0">
                <a:solidFill>
                  <a:srgbClr val="660E7A"/>
                </a:solidFill>
                <a:latin typeface="Courier New" pitchFamily="49" charset="0"/>
                <a:cs typeface="Courier New" pitchFamily="49" charset="0"/>
              </a:rPr>
              <a:t>list</a:t>
            </a:r>
            <a:r>
              <a:rPr lang="ru-RU" sz="1600" dirty="0">
                <a:solidFill>
                  <a:srgbClr val="000000"/>
                </a:solidFill>
                <a:latin typeface="Courier New" pitchFamily="49" charset="0"/>
                <a:cs typeface="Courier New" pitchFamily="49" charset="0"/>
              </a:rPr>
              <a:t>);</a:t>
            </a:r>
            <a:endParaRPr lang="ru-RU" sz="1600" dirty="0">
              <a:solidFill>
                <a:prstClr val="black"/>
              </a:solidFill>
              <a:latin typeface="Arial" pitchFamily="34" charset="0"/>
              <a:cs typeface="Arial" pitchFamily="34" charset="0"/>
            </a:endParaRPr>
          </a:p>
          <a:p>
            <a:pPr lvl="0" fontAlgn="base">
              <a:lnSpc>
                <a:spcPct val="100000"/>
              </a:lnSpc>
              <a:spcBef>
                <a:spcPct val="0"/>
              </a:spcBef>
              <a:spcAft>
                <a:spcPct val="0"/>
              </a:spcAft>
            </a:pPr>
            <a:endParaRPr lang="ru-RU" sz="1600" dirty="0">
              <a:solidFill>
                <a:srgbClr val="000000"/>
              </a:solidFill>
              <a:latin typeface="Courier New" pitchFamily="49" charset="0"/>
              <a:cs typeface="Courier New" pitchFamily="49" charset="0"/>
            </a:endParaRPr>
          </a:p>
        </p:txBody>
      </p:sp>
    </p:spTree>
    <p:extLst>
      <p:ext uri="{BB962C8B-B14F-4D97-AF65-F5344CB8AC3E}">
        <p14:creationId xmlns:p14="http://schemas.microsoft.com/office/powerpoint/2010/main" val="4140062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Fragments: Add dynamically</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77</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2" name="Текст 2"/>
          <p:cNvSpPr>
            <a:spLocks noGrp="1"/>
          </p:cNvSpPr>
          <p:nvPr/>
        </p:nvSpPr>
        <p:spPr>
          <a:xfrm>
            <a:off x="426099" y="1076034"/>
            <a:ext cx="11275364" cy="512781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fontAlgn="base">
              <a:lnSpc>
                <a:spcPct val="100000"/>
              </a:lnSpc>
              <a:spcBef>
                <a:spcPct val="0"/>
              </a:spcBef>
              <a:spcAft>
                <a:spcPct val="0"/>
              </a:spcAft>
            </a:pPr>
            <a:r>
              <a:rPr lang="ru-RU" sz="1600" i="1" dirty="0">
                <a:solidFill>
                  <a:srgbClr val="000000"/>
                </a:solidFill>
                <a:latin typeface="Courier New" panose="02070309020205020404" pitchFamily="49" charset="0"/>
                <a:cs typeface="Courier New" pitchFamily="49" charset="0"/>
              </a:rPr>
              <a:t>&lt;?</a:t>
            </a:r>
            <a:r>
              <a:rPr lang="ru-RU" sz="1600" b="1" dirty="0">
                <a:solidFill>
                  <a:srgbClr val="0000FF"/>
                </a:solidFill>
                <a:latin typeface="Courier New" pitchFamily="49" charset="0"/>
                <a:cs typeface="Courier New" pitchFamily="49" charset="0"/>
              </a:rPr>
              <a:t>xml version=</a:t>
            </a:r>
            <a:r>
              <a:rPr lang="ru-RU" sz="1600" b="1" dirty="0">
                <a:solidFill>
                  <a:srgbClr val="008000"/>
                </a:solidFill>
                <a:latin typeface="Courier New" pitchFamily="49" charset="0"/>
                <a:cs typeface="Courier New" pitchFamily="49" charset="0"/>
              </a:rPr>
              <a:t>"1.0" </a:t>
            </a:r>
            <a:r>
              <a:rPr lang="ru-RU" sz="1600" b="1" dirty="0">
                <a:solidFill>
                  <a:srgbClr val="0000FF"/>
                </a:solidFill>
                <a:latin typeface="Courier New" pitchFamily="49" charset="0"/>
                <a:cs typeface="Courier New" pitchFamily="49" charset="0"/>
              </a:rPr>
              <a:t>encoding=</a:t>
            </a:r>
            <a:r>
              <a:rPr lang="ru-RU" sz="1600" b="1" dirty="0">
                <a:solidFill>
                  <a:srgbClr val="008000"/>
                </a:solidFill>
                <a:latin typeface="Courier New" pitchFamily="49" charset="0"/>
                <a:cs typeface="Courier New" pitchFamily="49" charset="0"/>
              </a:rPr>
              <a:t>"utf-8"</a:t>
            </a:r>
            <a:r>
              <a:rPr lang="ru-RU" sz="1600" i="1" dirty="0">
                <a:solidFill>
                  <a:srgbClr val="000000"/>
                </a:solidFill>
                <a:latin typeface="Courier New" pitchFamily="49" charset="0"/>
                <a:cs typeface="Courier New" pitchFamily="49" charset="0"/>
              </a:rPr>
              <a:t>?&gt;</a:t>
            </a:r>
            <a:br>
              <a:rPr lang="ru-RU" sz="1600" i="1"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&lt;</a:t>
            </a:r>
            <a:r>
              <a:rPr lang="ru-RU" sz="1600" b="1" dirty="0">
                <a:solidFill>
                  <a:srgbClr val="000080"/>
                </a:solidFill>
                <a:latin typeface="Courier New" pitchFamily="49" charset="0"/>
                <a:cs typeface="Courier New" pitchFamily="49" charset="0"/>
              </a:rPr>
              <a:t>FrameLayout</a:t>
            </a:r>
            <a:br>
              <a:rPr lang="ru-RU" sz="1600" b="1" dirty="0">
                <a:solidFill>
                  <a:srgbClr val="000080"/>
                </a:solidFill>
                <a:latin typeface="Courier New" pitchFamily="49" charset="0"/>
                <a:cs typeface="Courier New" pitchFamily="49" charset="0"/>
              </a:rPr>
            </a:br>
            <a:r>
              <a:rPr lang="ru-RU" sz="1600" b="1" dirty="0">
                <a:solidFill>
                  <a:srgbClr val="00008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:id=</a:t>
            </a:r>
            <a:r>
              <a:rPr lang="ru-RU" sz="1600" b="1" dirty="0">
                <a:solidFill>
                  <a:srgbClr val="008000"/>
                </a:solidFill>
                <a:latin typeface="Courier New" pitchFamily="49" charset="0"/>
                <a:cs typeface="Courier New" pitchFamily="49" charset="0"/>
              </a:rPr>
              <a:t>"@+id/container"</a:t>
            </a:r>
            <a:br>
              <a:rPr lang="ru-RU" sz="1600" b="1" dirty="0">
                <a:solidFill>
                  <a:srgbClr val="008000"/>
                </a:solidFill>
                <a:latin typeface="Courier New" pitchFamily="49" charset="0"/>
                <a:cs typeface="Courier New" pitchFamily="49" charset="0"/>
              </a:rPr>
            </a:br>
            <a:r>
              <a:rPr lang="ru-RU" sz="1600" b="1" dirty="0">
                <a:solidFill>
                  <a:srgbClr val="00800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:layout_width=</a:t>
            </a:r>
            <a:r>
              <a:rPr lang="ru-RU" sz="1600" b="1" dirty="0">
                <a:solidFill>
                  <a:srgbClr val="008000"/>
                </a:solidFill>
                <a:latin typeface="Courier New" pitchFamily="49" charset="0"/>
                <a:cs typeface="Courier New" pitchFamily="49" charset="0"/>
              </a:rPr>
              <a:t>"match_parent"</a:t>
            </a:r>
            <a:br>
              <a:rPr lang="ru-RU" sz="1600" b="1" dirty="0">
                <a:solidFill>
                  <a:srgbClr val="008000"/>
                </a:solidFill>
                <a:latin typeface="Courier New" pitchFamily="49" charset="0"/>
                <a:cs typeface="Courier New" pitchFamily="49" charset="0"/>
              </a:rPr>
            </a:br>
            <a:r>
              <a:rPr lang="ru-RU" sz="1600" b="1" dirty="0">
                <a:solidFill>
                  <a:srgbClr val="008000"/>
                </a:solidFill>
                <a:latin typeface="Courier New" pitchFamily="49" charset="0"/>
                <a:cs typeface="Courier New" pitchFamily="49" charset="0"/>
              </a:rPr>
              <a:t>    </a:t>
            </a:r>
            <a:r>
              <a:rPr lang="ru-RU" sz="1600" b="1" dirty="0">
                <a:solidFill>
                  <a:srgbClr val="660E7A"/>
                </a:solidFill>
                <a:latin typeface="Courier New" pitchFamily="49" charset="0"/>
                <a:cs typeface="Courier New" pitchFamily="49" charset="0"/>
              </a:rPr>
              <a:t>android</a:t>
            </a:r>
            <a:r>
              <a:rPr lang="ru-RU" sz="1600" b="1" dirty="0">
                <a:solidFill>
                  <a:srgbClr val="0000FF"/>
                </a:solidFill>
                <a:latin typeface="Courier New" pitchFamily="49" charset="0"/>
                <a:cs typeface="Courier New" pitchFamily="49" charset="0"/>
              </a:rPr>
              <a:t>:layout_height=</a:t>
            </a:r>
            <a:r>
              <a:rPr lang="ru-RU" sz="1600" b="1" dirty="0">
                <a:solidFill>
                  <a:srgbClr val="008000"/>
                </a:solidFill>
                <a:latin typeface="Courier New" pitchFamily="49" charset="0"/>
                <a:cs typeface="Courier New" pitchFamily="49" charset="0"/>
              </a:rPr>
              <a:t>"match_parent"</a:t>
            </a:r>
            <a:r>
              <a:rPr lang="ru-RU" sz="1600" dirty="0">
                <a:solidFill>
                  <a:srgbClr val="000000"/>
                </a:solidFill>
                <a:latin typeface="Courier New" pitchFamily="49" charset="0"/>
                <a:cs typeface="Courier New" pitchFamily="49" charset="0"/>
              </a:rPr>
              <a:t>/&gt;</a:t>
            </a:r>
            <a:endParaRPr lang="ru-RU" sz="1600" dirty="0">
              <a:solidFill>
                <a:prstClr val="black"/>
              </a:solidFill>
              <a:latin typeface="Courier New" panose="02070309020205020404" pitchFamily="49" charset="0"/>
              <a:cs typeface="Courier New" panose="02070309020205020404" pitchFamily="49" charset="0"/>
            </a:endParaRPr>
          </a:p>
          <a:p>
            <a:pPr lvl="0" fontAlgn="base">
              <a:lnSpc>
                <a:spcPct val="100000"/>
              </a:lnSpc>
              <a:spcBef>
                <a:spcPct val="0"/>
              </a:spcBef>
              <a:spcAft>
                <a:spcPct val="0"/>
              </a:spcAft>
            </a:pPr>
            <a:endParaRPr lang="ru-RU" sz="1600" dirty="0">
              <a:solidFill>
                <a:prstClr val="black"/>
              </a:solidFill>
              <a:latin typeface="Courier New" panose="02070309020205020404" pitchFamily="49" charset="0"/>
              <a:cs typeface="Courier New" panose="02070309020205020404" pitchFamily="49" charset="0"/>
            </a:endParaRPr>
          </a:p>
          <a:p>
            <a:pPr lvl="0" fontAlgn="base">
              <a:lnSpc>
                <a:spcPct val="100000"/>
              </a:lnSpc>
              <a:spcBef>
                <a:spcPct val="0"/>
              </a:spcBef>
              <a:spcAft>
                <a:spcPct val="0"/>
              </a:spcAft>
            </a:pPr>
            <a:endParaRPr lang="ru-RU" sz="1600" dirty="0">
              <a:solidFill>
                <a:prstClr val="black"/>
              </a:solidFill>
              <a:latin typeface="Courier New" panose="02070309020205020404" pitchFamily="49" charset="0"/>
              <a:cs typeface="Courier New" panose="02070309020205020404" pitchFamily="49" charset="0"/>
            </a:endParaRPr>
          </a:p>
          <a:p>
            <a:pPr lvl="0" fontAlgn="base">
              <a:lnSpc>
                <a:spcPct val="100000"/>
              </a:lnSpc>
              <a:spcBef>
                <a:spcPct val="0"/>
              </a:spcBef>
              <a:spcAft>
                <a:spcPct val="0"/>
              </a:spcAft>
            </a:pPr>
            <a:r>
              <a:rPr lang="ru-RU" sz="1600" dirty="0">
                <a:solidFill>
                  <a:srgbClr val="000000"/>
                </a:solidFill>
                <a:latin typeface="Courier New" pitchFamily="49" charset="0"/>
                <a:cs typeface="Courier New" pitchFamily="49" charset="0"/>
              </a:rPr>
              <a:t>Fragment fragment = </a:t>
            </a:r>
            <a:r>
              <a:rPr lang="ru-RU" sz="1600" b="1" dirty="0">
                <a:solidFill>
                  <a:srgbClr val="000080"/>
                </a:solidFill>
                <a:latin typeface="Courier New" pitchFamily="49" charset="0"/>
                <a:cs typeface="Courier New" pitchFamily="49" charset="0"/>
              </a:rPr>
              <a:t>new </a:t>
            </a:r>
            <a:r>
              <a:rPr lang="ru-RU" sz="1600" dirty="0">
                <a:solidFill>
                  <a:srgbClr val="000000"/>
                </a:solidFill>
                <a:latin typeface="Courier New" pitchFamily="49" charset="0"/>
                <a:cs typeface="Courier New" pitchFamily="49" charset="0"/>
              </a:rPr>
              <a:t>ListFragment();</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FragmentTransaction fragmentTransaction = getSupportFragmentManager().beginTransaction();</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fragmentTransaction.add(R.id.</a:t>
            </a:r>
            <a:r>
              <a:rPr lang="ru-RU" sz="1600" b="1" i="1" dirty="0">
                <a:solidFill>
                  <a:srgbClr val="660E7A"/>
                </a:solidFill>
                <a:latin typeface="Courier New" pitchFamily="49" charset="0"/>
                <a:cs typeface="Courier New" pitchFamily="49" charset="0"/>
              </a:rPr>
              <a:t>container</a:t>
            </a:r>
            <a:r>
              <a:rPr lang="ru-RU" sz="1600" dirty="0">
                <a:solidFill>
                  <a:srgbClr val="000000"/>
                </a:solidFill>
                <a:latin typeface="Courier New" pitchFamily="49" charset="0"/>
                <a:cs typeface="Courier New" pitchFamily="49" charset="0"/>
              </a:rPr>
              <a:t>, fragment, </a:t>
            </a:r>
            <a:r>
              <a:rPr lang="ru-RU" sz="1600" b="1" dirty="0">
                <a:solidFill>
                  <a:srgbClr val="008000"/>
                </a:solidFill>
                <a:latin typeface="Courier New" pitchFamily="49" charset="0"/>
                <a:cs typeface="Courier New" pitchFamily="49" charset="0"/>
              </a:rPr>
              <a:t>"List"</a:t>
            </a:r>
            <a:r>
              <a:rPr lang="ru-RU" sz="1600" dirty="0">
                <a:solidFill>
                  <a:srgbClr val="000000"/>
                </a:solidFill>
                <a:latin typeface="Courier New" pitchFamily="49" charset="0"/>
                <a:cs typeface="Courier New" pitchFamily="49" charset="0"/>
              </a:rPr>
              <a:t>);</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fragmentTransaction.commit();</a:t>
            </a:r>
            <a:endParaRPr lang="ru-RU" sz="1600" dirty="0">
              <a:solidFill>
                <a:prstClr val="black"/>
              </a:solidFill>
              <a:latin typeface="Courier New" panose="02070309020205020404" pitchFamily="49" charset="0"/>
              <a:cs typeface="Courier New" panose="02070309020205020404" pitchFamily="49" charset="0"/>
            </a:endParaRPr>
          </a:p>
          <a:p>
            <a:endParaRPr lang="ru-RU" sz="1600" dirty="0">
              <a:latin typeface="Courier New" panose="02070309020205020404" pitchFamily="49" charset="0"/>
              <a:cs typeface="Courier New" panose="02070309020205020404" pitchFamily="49" charset="0"/>
            </a:endParaRPr>
          </a:p>
          <a:p>
            <a:endParaRPr lang="ru-RU" sz="1600" dirty="0">
              <a:latin typeface="Courier New" panose="02070309020205020404" pitchFamily="49" charset="0"/>
              <a:cs typeface="Courier New" panose="02070309020205020404" pitchFamily="49" charset="0"/>
            </a:endParaRPr>
          </a:p>
          <a:p>
            <a:pPr lvl="0" fontAlgn="base">
              <a:lnSpc>
                <a:spcPct val="100000"/>
              </a:lnSpc>
              <a:spcBef>
                <a:spcPct val="0"/>
              </a:spcBef>
              <a:spcAft>
                <a:spcPct val="0"/>
              </a:spcAft>
            </a:pPr>
            <a:r>
              <a:rPr lang="ru-RU" sz="1600" dirty="0">
                <a:solidFill>
                  <a:srgbClr val="000000"/>
                </a:solidFill>
                <a:latin typeface="Courier New" pitchFamily="49" charset="0"/>
                <a:cs typeface="Courier New" pitchFamily="49" charset="0"/>
              </a:rPr>
              <a:t>ListFragment fragment = (ListFragment) getSupportFragmentManager().findFragmentById(R.id.</a:t>
            </a:r>
            <a:r>
              <a:rPr lang="ru-RU" sz="1600" b="1" i="1" dirty="0">
                <a:solidFill>
                  <a:srgbClr val="660E7A"/>
                </a:solidFill>
                <a:latin typeface="Courier New" pitchFamily="49" charset="0"/>
                <a:cs typeface="Courier New" pitchFamily="49" charset="0"/>
              </a:rPr>
              <a:t>container</a:t>
            </a:r>
            <a:r>
              <a:rPr lang="ru-RU" sz="1600" dirty="0">
                <a:solidFill>
                  <a:srgbClr val="000000"/>
                </a:solidFill>
                <a:latin typeface="Courier New" pitchFamily="49" charset="0"/>
                <a:cs typeface="Courier New" pitchFamily="49" charset="0"/>
              </a:rPr>
              <a:t>);</a:t>
            </a:r>
            <a:br>
              <a:rPr lang="ru-RU" sz="1600" dirty="0">
                <a:solidFill>
                  <a:srgbClr val="000000"/>
                </a:solidFill>
                <a:latin typeface="Courier New" pitchFamily="49" charset="0"/>
                <a:cs typeface="Courier New" pitchFamily="49" charset="0"/>
              </a:rPr>
            </a:br>
            <a:r>
              <a:rPr lang="ru-RU" sz="1600" dirty="0">
                <a:solidFill>
                  <a:srgbClr val="000000"/>
                </a:solidFill>
                <a:latin typeface="Courier New" pitchFamily="49" charset="0"/>
                <a:cs typeface="Courier New" pitchFamily="49" charset="0"/>
              </a:rPr>
              <a:t>ListFragment fragment = (ListFragment) getSupportFragmentManager().findFragmentByTag(</a:t>
            </a:r>
            <a:r>
              <a:rPr lang="ru-RU" sz="1600" b="1" dirty="0">
                <a:solidFill>
                  <a:srgbClr val="008000"/>
                </a:solidFill>
                <a:latin typeface="Courier New" pitchFamily="49" charset="0"/>
                <a:cs typeface="Courier New" pitchFamily="49" charset="0"/>
              </a:rPr>
              <a:t>"List"</a:t>
            </a:r>
            <a:r>
              <a:rPr lang="ru-RU" sz="1600" dirty="0">
                <a:solidFill>
                  <a:srgbClr val="000000"/>
                </a:solidFill>
                <a:latin typeface="Courier New" pitchFamily="49" charset="0"/>
                <a:cs typeface="Courier New" pitchFamily="49" charset="0"/>
              </a:rPr>
              <a:t>);</a:t>
            </a:r>
            <a:endParaRPr lang="ru-RU" sz="1600" dirty="0">
              <a:solidFill>
                <a:prstClr val="black"/>
              </a:solidFill>
              <a:latin typeface="Courier New" panose="02070309020205020404" pitchFamily="49" charset="0"/>
              <a:cs typeface="Courier New" panose="02070309020205020404" pitchFamily="49" charset="0"/>
            </a:endParaRPr>
          </a:p>
          <a:p>
            <a:endParaRPr lang="ru-RU" sz="1600" dirty="0">
              <a:latin typeface="Courier New" panose="02070309020205020404" pitchFamily="49" charset="0"/>
              <a:cs typeface="Courier New" panose="02070309020205020404" pitchFamily="49" charset="0"/>
            </a:endParaRPr>
          </a:p>
        </p:txBody>
      </p:sp>
      <p:sp>
        <p:nvSpPr>
          <p:cNvPr id="8" name="Cloud 7"/>
          <p:cNvSpPr/>
          <p:nvPr/>
        </p:nvSpPr>
        <p:spPr>
          <a:xfrm>
            <a:off x="8055997" y="4124359"/>
            <a:ext cx="3228681" cy="1443540"/>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FragmentDynamic</a:t>
            </a:r>
            <a:endParaRPr lang="ru-RU" sz="2000" b="1" dirty="0">
              <a:solidFill>
                <a:schemeClr val="tx1"/>
              </a:solidFill>
            </a:endParaRPr>
          </a:p>
        </p:txBody>
      </p:sp>
    </p:spTree>
    <p:extLst>
      <p:ext uri="{BB962C8B-B14F-4D97-AF65-F5344CB8AC3E}">
        <p14:creationId xmlns:p14="http://schemas.microsoft.com/office/powerpoint/2010/main" val="37204591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Fragments: Retain Configuration Change</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78</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6098" y="1090232"/>
            <a:ext cx="11517085" cy="4247317"/>
          </a:xfrm>
          <a:prstGeom prst="rect">
            <a:avLst/>
          </a:prstGeom>
        </p:spPr>
        <p:txBody>
          <a:bodyPr wrap="square">
            <a:spAutoFit/>
          </a:bodyPr>
          <a:lstStyle/>
          <a:p>
            <a:r>
              <a:rPr lang="en-US" dirty="0"/>
              <a:t>If restarting your activity requires that you recover large sets of data, re-establish a network connection, or perform other intensive operations, then a full restart due to a configuration change might be a slow user experience. </a:t>
            </a:r>
          </a:p>
          <a:p>
            <a:r>
              <a:rPr lang="en-US" dirty="0"/>
              <a:t>In such a situation, you can alleviate the burden of reinitializing part of your activity by retaining a Fragment when your activity is restarted due to a configuration change. This fragment can contain references to </a:t>
            </a:r>
            <a:r>
              <a:rPr lang="en-US" dirty="0" err="1"/>
              <a:t>stateful</a:t>
            </a:r>
            <a:r>
              <a:rPr lang="en-US" dirty="0"/>
              <a:t> objects that you want to retain.</a:t>
            </a:r>
          </a:p>
          <a:p>
            <a:endParaRPr lang="en-US" dirty="0"/>
          </a:p>
          <a:p>
            <a:r>
              <a:rPr lang="en-US" dirty="0"/>
              <a:t>When the Android system shuts down your activity due to a configuration change, the fragments of your activity that you have marked to retain are not destroyed. You can add such fragments to your activity to preserve </a:t>
            </a:r>
            <a:r>
              <a:rPr lang="en-US" dirty="0" err="1"/>
              <a:t>stateful</a:t>
            </a:r>
            <a:r>
              <a:rPr lang="en-US" dirty="0"/>
              <a:t> objects.</a:t>
            </a:r>
          </a:p>
          <a:p>
            <a:endParaRPr lang="en-US" dirty="0"/>
          </a:p>
          <a:p>
            <a:r>
              <a:rPr lang="en-US" dirty="0"/>
              <a:t>To retain </a:t>
            </a:r>
            <a:r>
              <a:rPr lang="en-US" dirty="0" err="1"/>
              <a:t>stateful</a:t>
            </a:r>
            <a:r>
              <a:rPr lang="en-US" dirty="0"/>
              <a:t> objects in a fragment during a runtime configuration change:</a:t>
            </a:r>
          </a:p>
          <a:p>
            <a:pPr marL="800100" lvl="1" indent="-342900">
              <a:buFont typeface="+mj-lt"/>
              <a:buAutoNum type="arabicPeriod"/>
            </a:pPr>
            <a:r>
              <a:rPr lang="en-US" dirty="0"/>
              <a:t>Extend the Fragment class and declare references to your </a:t>
            </a:r>
            <a:r>
              <a:rPr lang="en-US" dirty="0" err="1"/>
              <a:t>stateful</a:t>
            </a:r>
            <a:r>
              <a:rPr lang="en-US" dirty="0"/>
              <a:t> objects.</a:t>
            </a:r>
          </a:p>
          <a:p>
            <a:pPr marL="800100" lvl="1" indent="-342900">
              <a:buFont typeface="+mj-lt"/>
              <a:buAutoNum type="arabicPeriod"/>
            </a:pPr>
            <a:r>
              <a:rPr lang="en-US" dirty="0"/>
              <a:t>Call setRetainInstance(</a:t>
            </a:r>
            <a:r>
              <a:rPr lang="en-US" dirty="0" err="1"/>
              <a:t>boolean</a:t>
            </a:r>
            <a:r>
              <a:rPr lang="en-US" dirty="0"/>
              <a:t>) when the fragment is created.</a:t>
            </a:r>
          </a:p>
          <a:p>
            <a:pPr marL="800100" lvl="1" indent="-342900">
              <a:buFont typeface="+mj-lt"/>
              <a:buAutoNum type="arabicPeriod"/>
            </a:pPr>
            <a:r>
              <a:rPr lang="en-US" dirty="0"/>
              <a:t>Add the fragment to your activity.</a:t>
            </a:r>
          </a:p>
          <a:p>
            <a:pPr marL="800100" lvl="1" indent="-342900">
              <a:buFont typeface="+mj-lt"/>
              <a:buAutoNum type="arabicPeriod"/>
            </a:pPr>
            <a:r>
              <a:rPr lang="en-US" dirty="0"/>
              <a:t>Use FragmentManager to retrieve the fragment when the activity is restarted.</a:t>
            </a:r>
          </a:p>
          <a:p>
            <a:pPr lvl="1"/>
            <a:endParaRPr lang="ru-RU" dirty="0"/>
          </a:p>
        </p:txBody>
      </p:sp>
    </p:spTree>
    <p:extLst>
      <p:ext uri="{BB962C8B-B14F-4D97-AF65-F5344CB8AC3E}">
        <p14:creationId xmlns:p14="http://schemas.microsoft.com/office/powerpoint/2010/main" val="27818184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Fragments: Retain Configuration Change</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79</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p:cNvSpPr>
            <a:spLocks noChangeArrowheads="1"/>
          </p:cNvSpPr>
          <p:nvPr/>
        </p:nvSpPr>
        <p:spPr bwMode="auto">
          <a:xfrm>
            <a:off x="571500" y="935003"/>
            <a:ext cx="6912149" cy="533089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RetainedFragment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extends</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Fragment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data object we want to retain</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private</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MyDataObject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data</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this method is only called once for this fragment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@Override</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void</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onCreate</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Bundle</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savedInstanceState</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super</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onCreate</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savedInstanceState</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retain this fragment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setRetainInstance</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true</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void</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setData</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MyDataObject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data</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this</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data</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MyDataObject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getData</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data</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4" name="Rectangle 2"/>
          <p:cNvSpPr>
            <a:spLocks noChangeArrowheads="1"/>
          </p:cNvSpPr>
          <p:nvPr/>
        </p:nvSpPr>
        <p:spPr bwMode="auto">
          <a:xfrm>
            <a:off x="7629524" y="2122052"/>
            <a:ext cx="4114802" cy="258532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ru-RU" altLang="ru-RU" dirty="0"/>
              <a:t>While onCreate() is called only once when the retained fragment is first created you can se onAttach() or onActivityCreated() to know when the holding activity is ready to interact with this fragment.</a:t>
            </a:r>
          </a:p>
          <a:p>
            <a:pPr marL="0" marR="0" lvl="0" indent="0" algn="l" defTabSz="914400" rtl="0" eaLnBrk="0" fontAlgn="base" latinLnBrk="0" hangingPunct="0">
              <a:lnSpc>
                <a:spcPct val="100000"/>
              </a:lnSpc>
              <a:spcBef>
                <a:spcPct val="0"/>
              </a:spcBef>
              <a:spcAft>
                <a:spcPct val="0"/>
              </a:spcAft>
              <a:buClrTx/>
              <a:buSzTx/>
              <a:buFontTx/>
              <a:buNone/>
              <a:tabLst/>
            </a:pPr>
            <a:r>
              <a:rPr lang="ru-RU" altLang="ru-RU" dirty="0"/>
              <a:t>And in your activity you can use this fragment to preserve states across configuration change restarts.</a:t>
            </a:r>
          </a:p>
        </p:txBody>
      </p:sp>
    </p:spTree>
    <p:extLst>
      <p:ext uri="{BB962C8B-B14F-4D97-AF65-F5344CB8AC3E}">
        <p14:creationId xmlns:p14="http://schemas.microsoft.com/office/powerpoint/2010/main" val="1019743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Dynamic Resource Loading</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8</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17" name="Текст 2"/>
          <p:cNvSpPr>
            <a:spLocks noGrp="1"/>
          </p:cNvSpPr>
          <p:nvPr/>
        </p:nvSpPr>
        <p:spPr>
          <a:xfrm>
            <a:off x="611836" y="1173956"/>
            <a:ext cx="8208585" cy="45100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sz="2000" dirty="0"/>
              <a:t>Android</a:t>
            </a:r>
            <a:r>
              <a:rPr lang="en-US" sz="2000" dirty="0"/>
              <a:t> allows to provide several variants of the same resource inside the app for different languages, locales, screen sizes, device orientations etc.</a:t>
            </a:r>
          </a:p>
          <a:p>
            <a:r>
              <a:rPr lang="en-US" sz="2000" dirty="0"/>
              <a:t>Resources will be loaded dynamically depending on device parameters and its changes. </a:t>
            </a:r>
          </a:p>
          <a:p>
            <a:endParaRPr lang="ru-RU" sz="2000" dirty="0"/>
          </a:p>
          <a:p>
            <a:r>
              <a:rPr lang="en-US" sz="2000" dirty="0"/>
              <a:t>Sub-folder structure inside </a:t>
            </a:r>
            <a:r>
              <a:rPr lang="en-US" sz="2000" b="1" dirty="0"/>
              <a:t>res</a:t>
            </a:r>
            <a:r>
              <a:rPr lang="en-US" sz="2000" dirty="0"/>
              <a:t> folder are created using qualifiers.</a:t>
            </a:r>
            <a:endParaRPr lang="ru-RU" sz="2000" dirty="0"/>
          </a:p>
          <a:p>
            <a:endParaRPr lang="ru-RU" sz="2000" dirty="0"/>
          </a:p>
          <a:p>
            <a:r>
              <a:rPr lang="en-US" sz="2000" dirty="0"/>
              <a:t>When using qualifiers you need to follow some rules:</a:t>
            </a:r>
          </a:p>
          <a:p>
            <a:pPr marL="285750" indent="-285750">
              <a:buFont typeface="Arial" pitchFamily="34" charset="0"/>
              <a:buChar char="•"/>
            </a:pPr>
            <a:r>
              <a:rPr lang="en-US" sz="2000" dirty="0"/>
              <a:t>Qualifiers of different categories must be connected with dash (“-”)</a:t>
            </a:r>
            <a:endParaRPr lang="ru-RU" sz="2000" dirty="0"/>
          </a:p>
          <a:p>
            <a:pPr marL="285750" indent="-285750">
              <a:buFont typeface="Arial" pitchFamily="34" charset="0"/>
              <a:buChar char="•"/>
            </a:pPr>
            <a:r>
              <a:rPr lang="en-US" sz="2000" dirty="0"/>
              <a:t>One qualifier per each category</a:t>
            </a:r>
            <a:endParaRPr lang="ru-RU" sz="2000" dirty="0"/>
          </a:p>
          <a:p>
            <a:pPr marL="285750" indent="-285750">
              <a:buFont typeface="Arial" pitchFamily="34" charset="0"/>
              <a:buChar char="•"/>
            </a:pPr>
            <a:r>
              <a:rPr lang="en-US" sz="2000" dirty="0"/>
              <a:t>Correct order of qualifiers</a:t>
            </a:r>
            <a:endParaRPr lang="ru-RU" sz="2000" dirty="0"/>
          </a:p>
        </p:txBody>
      </p:sp>
      <p:pic>
        <p:nvPicPr>
          <p:cNvPr id="18"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6483" y="1288910"/>
            <a:ext cx="2038631" cy="4168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Cloud 19"/>
          <p:cNvSpPr/>
          <p:nvPr/>
        </p:nvSpPr>
        <p:spPr>
          <a:xfrm>
            <a:off x="5857874" y="4850209"/>
            <a:ext cx="2582391" cy="1667669"/>
          </a:xfrm>
          <a:prstGeom prst="cloud">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Self-Sample: Localization</a:t>
            </a:r>
            <a:endParaRPr lang="ru-RU" sz="2000" b="1" dirty="0">
              <a:solidFill>
                <a:schemeClr val="tx1"/>
              </a:solidFill>
            </a:endParaRPr>
          </a:p>
        </p:txBody>
      </p:sp>
    </p:spTree>
    <p:extLst>
      <p:ext uri="{BB962C8B-B14F-4D97-AF65-F5344CB8AC3E}">
        <p14:creationId xmlns:p14="http://schemas.microsoft.com/office/powerpoint/2010/main" val="34260886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Fragments: Retain Configuration Change</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80</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a:spLocks noChangeArrowheads="1"/>
          </p:cNvSpPr>
          <p:nvPr/>
        </p:nvSpPr>
        <p:spPr bwMode="auto">
          <a:xfrm>
            <a:off x="2418491" y="1380543"/>
            <a:ext cx="9773509" cy="490000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5870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MyActivity</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extends</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Activity</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private</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static</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final</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String</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TAG_RETAINED_FRAGMENT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880000"/>
                </a:solidFill>
                <a:effectLst/>
                <a:latin typeface="Courier New" panose="02070309020205020404" pitchFamily="49" charset="0"/>
                <a:cs typeface="Courier New" panose="02070309020205020404" pitchFamily="49" charset="0"/>
              </a:rPr>
              <a:t>"RetainedFragment"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private</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RetainedFragment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mRetainedFragment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@Override</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void</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onCreate</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Bundle</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savedInstanceState</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super</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onCreate</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savedInstanceState</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setContentView</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layout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main</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find the retained fragment on activity restarts</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FragmentManager</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fm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getFragmentManager</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mRetainedFragment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RetainedFragment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fm</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findFragmentByTag</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TAG_RETAINED_FRAGMENT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create the fragment and data the first time</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if</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mRetainedFragment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null</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add the fragment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mRetainedFragment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new</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RetainedFragment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fm</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beginTransaction</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add</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mRetainedFragment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TAG_RETAINED_FRAGMENT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commit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load data from a data source or perform any calculation</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mRetainedFragment</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setData</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loadMyData</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the data is available in mRetainedFragment.getData() even after </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subsequent configuration change restarts.</a:t>
            </a: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4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endParaRPr kumimoji="0" lang="ru-RU" altLang="ru-RU"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sp>
        <p:nvSpPr>
          <p:cNvPr id="7" name="Rectangle 6"/>
          <p:cNvSpPr/>
          <p:nvPr/>
        </p:nvSpPr>
        <p:spPr>
          <a:xfrm>
            <a:off x="214312" y="2530514"/>
            <a:ext cx="2781300" cy="2862322"/>
          </a:xfrm>
          <a:prstGeom prst="rect">
            <a:avLst/>
          </a:prstGeom>
        </p:spPr>
        <p:txBody>
          <a:bodyPr wrap="square">
            <a:spAutoFit/>
          </a:bodyPr>
          <a:lstStyle/>
          <a:p>
            <a:r>
              <a:rPr lang="en-US" dirty="0"/>
              <a:t>Then use FragmentManager to add the fragment to the activity. You can obtain the data object from the fragment when the activity starts again during runtime configuration changes. For example, define your activity as follows:</a:t>
            </a:r>
            <a:endParaRPr lang="ru-RU" dirty="0"/>
          </a:p>
        </p:txBody>
      </p:sp>
    </p:spTree>
    <p:extLst>
      <p:ext uri="{BB962C8B-B14F-4D97-AF65-F5344CB8AC3E}">
        <p14:creationId xmlns:p14="http://schemas.microsoft.com/office/powerpoint/2010/main" val="121444832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Fragments: Retain Configuration Change</a:t>
            </a:r>
            <a:endParaRPr lang="ru-RU" sz="3600" dirty="0"/>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81</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p:cNvSpPr>
            <a:spLocks noChangeArrowheads="1"/>
          </p:cNvSpPr>
          <p:nvPr/>
        </p:nvSpPr>
        <p:spPr bwMode="auto">
          <a:xfrm>
            <a:off x="360784" y="2198914"/>
            <a:ext cx="11582400" cy="336112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870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ru-RU" altLang="ru-RU" sz="1600" b="0" i="0" u="none" strike="noStrike" cap="none" normalizeH="0" baseline="0" dirty="0">
                <a:ln>
                  <a:noFill/>
                </a:ln>
                <a:solidFill>
                  <a:srgbClr val="006666"/>
                </a:solidFill>
                <a:effectLst/>
                <a:latin typeface="Consolas" pitchFamily="49" charset="0"/>
                <a:cs typeface="Consolas" pitchFamily="49" charset="0"/>
              </a:rPr>
              <a:t>@</a:t>
            </a:r>
            <a:r>
              <a:rPr kumimoji="0" lang="ru-RU" altLang="ru-RU" sz="1600" b="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Override</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void</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onPause</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perform other onPause related actions</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this means that this activity will not be recreated now, user is leaving it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or the activity is otherwise finishing</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if</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isFinishing</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FragmentManager</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fm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getFragmentManager</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we will not need this fragment anymore, this may also be a good place to signal</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006600"/>
                </a:solidFill>
                <a:effectLst/>
                <a:latin typeface="Courier New" panose="02070309020205020404" pitchFamily="49" charset="0"/>
                <a:cs typeface="Courier New" panose="02070309020205020404" pitchFamily="49" charset="0"/>
              </a:rPr>
              <a:t>// to the retained fragment object to perform its own cleanup.</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fm</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beginTransaction</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remove</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mDataFragment</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commit</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b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ru-RU" altLang="ru-RU" sz="16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ru-RU" altLang="ru-RU" sz="16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ru-RU" altLang="ru-RU" sz="16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
        <p:nvSpPr>
          <p:cNvPr id="5" name="Rectangle 4"/>
          <p:cNvSpPr/>
          <p:nvPr/>
        </p:nvSpPr>
        <p:spPr>
          <a:xfrm>
            <a:off x="426099" y="1076034"/>
            <a:ext cx="6096000" cy="923330"/>
          </a:xfrm>
          <a:prstGeom prst="rect">
            <a:avLst/>
          </a:prstGeom>
        </p:spPr>
        <p:txBody>
          <a:bodyPr>
            <a:spAutoFit/>
          </a:bodyPr>
          <a:lstStyle/>
          <a:p>
            <a:r>
              <a:rPr lang="en-US" dirty="0"/>
              <a:t>In order to proactively remove the retained fragment when you no longer need it, you may check for </a:t>
            </a:r>
            <a:r>
              <a:rPr lang="en-US" dirty="0" err="1"/>
              <a:t>isFinishing</a:t>
            </a:r>
            <a:r>
              <a:rPr lang="en-US" dirty="0"/>
              <a:t>() in </a:t>
            </a:r>
            <a:r>
              <a:rPr lang="en-US" dirty="0" err="1"/>
              <a:t>onPause</a:t>
            </a:r>
            <a:r>
              <a:rPr lang="en-US" dirty="0"/>
              <a:t>() in the activity.</a:t>
            </a:r>
            <a:endParaRPr lang="ru-RU" dirty="0"/>
          </a:p>
        </p:txBody>
      </p:sp>
    </p:spTree>
    <p:extLst>
      <p:ext uri="{BB962C8B-B14F-4D97-AF65-F5344CB8AC3E}">
        <p14:creationId xmlns:p14="http://schemas.microsoft.com/office/powerpoint/2010/main" val="1683499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784" y="754321"/>
            <a:ext cx="11582400" cy="142875"/>
          </a:xfrm>
          <a:prstGeom prst="rect">
            <a:avLst/>
          </a:prstGeom>
        </p:spPr>
      </p:pic>
      <p:sp>
        <p:nvSpPr>
          <p:cNvPr id="9" name="TextBox 8"/>
          <p:cNvSpPr txBox="1"/>
          <p:nvPr/>
        </p:nvSpPr>
        <p:spPr>
          <a:xfrm>
            <a:off x="426099" y="107990"/>
            <a:ext cx="9675164" cy="646331"/>
          </a:xfrm>
          <a:prstGeom prst="rect">
            <a:avLst/>
          </a:prstGeom>
          <a:noFill/>
        </p:spPr>
        <p:txBody>
          <a:bodyPr wrap="square" rtlCol="0">
            <a:spAutoFit/>
          </a:bodyPr>
          <a:lstStyle/>
          <a:p>
            <a:r>
              <a:rPr lang="en-US" sz="3600" dirty="0"/>
              <a:t>Categories of Qualifiers and Algorithm </a:t>
            </a:r>
          </a:p>
        </p:txBody>
      </p:sp>
      <p:sp>
        <p:nvSpPr>
          <p:cNvPr id="10" name="Footer Placeholder 9"/>
          <p:cNvSpPr>
            <a:spLocks noGrp="1"/>
          </p:cNvSpPr>
          <p:nvPr>
            <p:ph type="ftr" sz="quarter" idx="11"/>
          </p:nvPr>
        </p:nvSpPr>
        <p:spPr>
          <a:xfrm>
            <a:off x="426098" y="6356349"/>
            <a:ext cx="10117493" cy="365125"/>
          </a:xfrm>
        </p:spPr>
        <p:txBody>
          <a:bodyPr/>
          <a:lstStyle/>
          <a:p>
            <a:pPr algn="l"/>
            <a:r>
              <a:rPr lang="en-US" sz="1400" dirty="0"/>
              <a:t>Android Programming: Resources</a:t>
            </a:r>
          </a:p>
          <a:p>
            <a:pPr algn="l"/>
            <a:endParaRPr lang="en-US" sz="1400" dirty="0"/>
          </a:p>
        </p:txBody>
      </p:sp>
      <p:sp>
        <p:nvSpPr>
          <p:cNvPr id="11" name="Slide Number Placeholder 10"/>
          <p:cNvSpPr>
            <a:spLocks noGrp="1"/>
          </p:cNvSpPr>
          <p:nvPr>
            <p:ph type="sldNum" sz="quarter" idx="12"/>
          </p:nvPr>
        </p:nvSpPr>
        <p:spPr/>
        <p:txBody>
          <a:bodyPr/>
          <a:lstStyle/>
          <a:p>
            <a:fld id="{E1407D26-B173-446C-A9D0-4CDCE7C7994D}" type="slidenum">
              <a:rPr lang="en-US" sz="1400" smtClean="0"/>
              <a:t>9</a:t>
            </a:fld>
            <a:endParaRPr lang="en-US" sz="1400" dirty="0"/>
          </a:p>
        </p:txBody>
      </p:sp>
      <p:pic>
        <p:nvPicPr>
          <p:cNvPr id="1028" name="Picture 4" descr="Похожее изображени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70339" y="-213725"/>
            <a:ext cx="2338160" cy="12897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programering.com/images/remote/ZnJvbT1pdGV5ZSZ1cmw9bkJuYXVBRE95SVRNMEV6THhBRE53TVRNd0l6TG4xV2FrRjJic0JYZHZNWFpzbG1adjAyYmo1eWIwTldNMTR5Y2xkV1l0bDJMdm9EYzBSSG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097" y="897196"/>
            <a:ext cx="5725887" cy="53655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programering.com/images/remote/ZnJvbT1pdGV5ZSZ1cmw9bjVHY3VFRE95SVRNMEV6THhBRE53TVRNd0l6TG4xV2FrRjJic0JYZHZNWFpzbG1adjAyYmo1eWIwTldNMTR5Y2xkV1l0bDJMdm9EYzBSSG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0726" y="951316"/>
            <a:ext cx="4159250" cy="5311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398890"/>
      </p:ext>
    </p:extLst>
  </p:cSld>
  <p:clrMapOvr>
    <a:masterClrMapping/>
  </p:clrMapOvr>
</p:sld>
</file>

<file path=ppt/theme/theme1.xml><?xml version="1.0" encoding="utf-8"?>
<a:theme xmlns:a="http://schemas.openxmlformats.org/drawingml/2006/main" name="Presentation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4618258C-AC0A-4224-A965-816A7694FA7F}" vid="{1913DF06-3719-44EC-B86F-3587A4C387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Template>
  <TotalTime>17528</TotalTime>
  <Words>6046</Words>
  <Application>Microsoft Office PowerPoint</Application>
  <PresentationFormat>Widescreen</PresentationFormat>
  <Paragraphs>870</Paragraphs>
  <Slides>81</Slides>
  <Notes>71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Calibri Light</vt:lpstr>
      <vt:lpstr>Consolas</vt:lpstr>
      <vt:lpstr>Courier New</vt:lpstr>
      <vt:lpstr>Roboto</vt:lpstr>
      <vt:lpstr>PresentationTemplate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Mera NN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Leykin, Maxim</dc:creator>
  <cp:lastModifiedBy>Maxim Leykin</cp:lastModifiedBy>
  <cp:revision>165</cp:revision>
  <dcterms:created xsi:type="dcterms:W3CDTF">2017-06-29T20:52:53Z</dcterms:created>
  <dcterms:modified xsi:type="dcterms:W3CDTF">2019-10-05T17:19:02Z</dcterms:modified>
</cp:coreProperties>
</file>